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1" r:id="rId2"/>
    <p:sldId id="263" r:id="rId3"/>
    <p:sldId id="260" r:id="rId4"/>
    <p:sldId id="264" r:id="rId5"/>
    <p:sldId id="266" r:id="rId6"/>
    <p:sldId id="268" r:id="rId7"/>
    <p:sldId id="262" r:id="rId8"/>
    <p:sldId id="265" r:id="rId9"/>
    <p:sldId id="258" r:id="rId10"/>
    <p:sldId id="269" r:id="rId11"/>
    <p:sldId id="270" r:id="rId12"/>
    <p:sldId id="271" r:id="rId13"/>
    <p:sldId id="274" r:id="rId14"/>
    <p:sldId id="273" r:id="rId15"/>
    <p:sldId id="272" r:id="rId16"/>
    <p:sldId id="259"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chkar Nikhith" userId="f1a8af40dc01da44" providerId="LiveId" clId="{5B3B568C-575F-47D3-B72A-18E56B54F49B}"/>
    <pc:docChg chg="undo custSel modSld">
      <pc:chgData name="Bochkar Nikhith" userId="f1a8af40dc01da44" providerId="LiveId" clId="{5B3B568C-575F-47D3-B72A-18E56B54F49B}" dt="2024-11-21T04:34:44.787" v="25" actId="14100"/>
      <pc:docMkLst>
        <pc:docMk/>
      </pc:docMkLst>
      <pc:sldChg chg="modSp mod">
        <pc:chgData name="Bochkar Nikhith" userId="f1a8af40dc01da44" providerId="LiveId" clId="{5B3B568C-575F-47D3-B72A-18E56B54F49B}" dt="2024-11-21T04:32:13.741" v="5" actId="14100"/>
        <pc:sldMkLst>
          <pc:docMk/>
          <pc:sldMk cId="483473637" sldId="271"/>
        </pc:sldMkLst>
        <pc:spChg chg="mod">
          <ac:chgData name="Bochkar Nikhith" userId="f1a8af40dc01da44" providerId="LiveId" clId="{5B3B568C-575F-47D3-B72A-18E56B54F49B}" dt="2024-11-21T04:32:13.741" v="5" actId="14100"/>
          <ac:spMkLst>
            <pc:docMk/>
            <pc:sldMk cId="483473637" sldId="271"/>
            <ac:spMk id="6" creationId="{A1D309A6-E2EE-2F96-F839-401AD4B0E8D6}"/>
          </ac:spMkLst>
        </pc:spChg>
      </pc:sldChg>
      <pc:sldChg chg="addSp delSp modSp mod">
        <pc:chgData name="Bochkar Nikhith" userId="f1a8af40dc01da44" providerId="LiveId" clId="{5B3B568C-575F-47D3-B72A-18E56B54F49B}" dt="2024-11-21T04:34:44.787" v="25" actId="14100"/>
        <pc:sldMkLst>
          <pc:docMk/>
          <pc:sldMk cId="3658248602" sldId="272"/>
        </pc:sldMkLst>
        <pc:spChg chg="del">
          <ac:chgData name="Bochkar Nikhith" userId="f1a8af40dc01da44" providerId="LiveId" clId="{5B3B568C-575F-47D3-B72A-18E56B54F49B}" dt="2024-11-21T04:33:07.589" v="6" actId="478"/>
          <ac:spMkLst>
            <pc:docMk/>
            <pc:sldMk cId="3658248602" sldId="272"/>
            <ac:spMk id="2" creationId="{29CF6D0E-22C2-4CEB-BFCA-4FD201CF020F}"/>
          </ac:spMkLst>
        </pc:spChg>
        <pc:spChg chg="add del mod">
          <ac:chgData name="Bochkar Nikhith" userId="f1a8af40dc01da44" providerId="LiveId" clId="{5B3B568C-575F-47D3-B72A-18E56B54F49B}" dt="2024-11-21T04:33:10.026" v="7" actId="478"/>
          <ac:spMkLst>
            <pc:docMk/>
            <pc:sldMk cId="3658248602" sldId="272"/>
            <ac:spMk id="8" creationId="{A4786A9F-884A-2A16-9171-3F41AFB3444C}"/>
          </ac:spMkLst>
        </pc:spChg>
        <pc:spChg chg="mod">
          <ac:chgData name="Bochkar Nikhith" userId="f1a8af40dc01da44" providerId="LiveId" clId="{5B3B568C-575F-47D3-B72A-18E56B54F49B}" dt="2024-11-21T04:34:44.787" v="25" actId="14100"/>
          <ac:spMkLst>
            <pc:docMk/>
            <pc:sldMk cId="3658248602" sldId="272"/>
            <ac:spMk id="9" creationId="{780CCE2D-6BB7-4EB5-8220-19ED3789E61A}"/>
          </ac:spMkLst>
        </pc:spChg>
        <pc:picChg chg="mod">
          <ac:chgData name="Bochkar Nikhith" userId="f1a8af40dc01da44" providerId="LiveId" clId="{5B3B568C-575F-47D3-B72A-18E56B54F49B}" dt="2024-11-21T04:33:33.781" v="12" actId="1076"/>
          <ac:picMkLst>
            <pc:docMk/>
            <pc:sldMk cId="3658248602" sldId="272"/>
            <ac:picMk id="11" creationId="{F289C6AC-9D6C-45B0-AA3A-5C542B24E5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0E520-18F0-4FB3-A445-EC4EF8A3C87B}"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6CE4-CF4B-4B1B-BB07-EB2C57A50965}" type="slidenum">
              <a:rPr lang="en-US" smtClean="0"/>
              <a:t>‹#›</a:t>
            </a:fld>
            <a:endParaRPr lang="en-US"/>
          </a:p>
        </p:txBody>
      </p:sp>
    </p:spTree>
    <p:extLst>
      <p:ext uri="{BB962C8B-B14F-4D97-AF65-F5344CB8AC3E}">
        <p14:creationId xmlns:p14="http://schemas.microsoft.com/office/powerpoint/2010/main" val="272690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BC7A-9503-4118-5D9C-9A07B00B2A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786D7E-DBFF-80D9-51BF-1E05070C7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7B49DA-3A84-E136-6AED-E3C3DBBF01C1}"/>
              </a:ext>
            </a:extLst>
          </p:cNvPr>
          <p:cNvSpPr>
            <a:spLocks noGrp="1"/>
          </p:cNvSpPr>
          <p:nvPr>
            <p:ph type="dt" sz="half" idx="10"/>
          </p:nvPr>
        </p:nvSpPr>
        <p:spPr/>
        <p:txBody>
          <a:bodyPr/>
          <a:lstStyle/>
          <a:p>
            <a:fld id="{CF8C9A8E-0839-4C7A-B6A1-F99980EE06BC}" type="datetime1">
              <a:rPr lang="en-IN" smtClean="0"/>
              <a:t>21-11-2024</a:t>
            </a:fld>
            <a:endParaRPr lang="en-IN"/>
          </a:p>
        </p:txBody>
      </p:sp>
      <p:sp>
        <p:nvSpPr>
          <p:cNvPr id="5" name="Footer Placeholder 4">
            <a:extLst>
              <a:ext uri="{FF2B5EF4-FFF2-40B4-BE49-F238E27FC236}">
                <a16:creationId xmlns:a16="http://schemas.microsoft.com/office/drawing/2014/main" id="{D2AD2C07-91E2-664C-785F-A0F4EEFA9A68}"/>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83D6A7DB-E85E-069E-3A2C-85F88A8C5619}"/>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2294064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90A3-2900-1EE8-2B44-B4F67D01EB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064B78-6322-7AEC-C80C-B0176DEF1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ABB051-2E45-B073-D382-6FF72C4347ED}"/>
              </a:ext>
            </a:extLst>
          </p:cNvPr>
          <p:cNvSpPr>
            <a:spLocks noGrp="1"/>
          </p:cNvSpPr>
          <p:nvPr>
            <p:ph type="dt" sz="half" idx="10"/>
          </p:nvPr>
        </p:nvSpPr>
        <p:spPr/>
        <p:txBody>
          <a:bodyPr/>
          <a:lstStyle/>
          <a:p>
            <a:fld id="{2251AE7A-9865-4B21-B1A5-BF522957D277}" type="datetime1">
              <a:rPr lang="en-IN" smtClean="0"/>
              <a:t>21-11-2024</a:t>
            </a:fld>
            <a:endParaRPr lang="en-IN"/>
          </a:p>
        </p:txBody>
      </p:sp>
      <p:sp>
        <p:nvSpPr>
          <p:cNvPr id="5" name="Footer Placeholder 4">
            <a:extLst>
              <a:ext uri="{FF2B5EF4-FFF2-40B4-BE49-F238E27FC236}">
                <a16:creationId xmlns:a16="http://schemas.microsoft.com/office/drawing/2014/main" id="{C2938F9D-7714-7736-BFA6-38D3C34C4C56}"/>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723ECE70-7A2B-F826-3FE7-E2EA614694B6}"/>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375606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D26BA7-3AE5-021E-CC07-B76EF3878E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56B2FE-3320-56DB-EC39-A186AE27BB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7A220-670B-9D37-40FD-26C35017D00B}"/>
              </a:ext>
            </a:extLst>
          </p:cNvPr>
          <p:cNvSpPr>
            <a:spLocks noGrp="1"/>
          </p:cNvSpPr>
          <p:nvPr>
            <p:ph type="dt" sz="half" idx="10"/>
          </p:nvPr>
        </p:nvSpPr>
        <p:spPr/>
        <p:txBody>
          <a:bodyPr/>
          <a:lstStyle/>
          <a:p>
            <a:fld id="{82B7AAF8-D19F-4838-AB67-64AB0A4C4E18}" type="datetime1">
              <a:rPr lang="en-IN" smtClean="0"/>
              <a:t>21-11-2024</a:t>
            </a:fld>
            <a:endParaRPr lang="en-IN"/>
          </a:p>
        </p:txBody>
      </p:sp>
      <p:sp>
        <p:nvSpPr>
          <p:cNvPr id="5" name="Footer Placeholder 4">
            <a:extLst>
              <a:ext uri="{FF2B5EF4-FFF2-40B4-BE49-F238E27FC236}">
                <a16:creationId xmlns:a16="http://schemas.microsoft.com/office/drawing/2014/main" id="{656C3B2A-F1C3-1EE5-D33A-BE03C1258E89}"/>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95A033C-D5D5-78F5-BB4F-7F92DAC35BBE}"/>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233914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0458-229C-CD3E-0B54-5F0C85144F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8B8886-E733-9974-148F-95DC9101B8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DD3920-7915-F522-4E3E-918F2DBB20F3}"/>
              </a:ext>
            </a:extLst>
          </p:cNvPr>
          <p:cNvSpPr>
            <a:spLocks noGrp="1"/>
          </p:cNvSpPr>
          <p:nvPr>
            <p:ph type="dt" sz="half" idx="10"/>
          </p:nvPr>
        </p:nvSpPr>
        <p:spPr/>
        <p:txBody>
          <a:bodyPr/>
          <a:lstStyle/>
          <a:p>
            <a:fld id="{960A3A30-AD03-4016-8485-55C135D13E27}" type="datetime1">
              <a:rPr lang="en-IN" smtClean="0"/>
              <a:t>21-11-2024</a:t>
            </a:fld>
            <a:endParaRPr lang="en-IN"/>
          </a:p>
        </p:txBody>
      </p:sp>
      <p:sp>
        <p:nvSpPr>
          <p:cNvPr id="5" name="Footer Placeholder 4">
            <a:extLst>
              <a:ext uri="{FF2B5EF4-FFF2-40B4-BE49-F238E27FC236}">
                <a16:creationId xmlns:a16="http://schemas.microsoft.com/office/drawing/2014/main" id="{828B9E80-4D16-52B3-0075-8466C1467455}"/>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E659F9FD-7CC9-CCD7-53CE-B435C67348DB}"/>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54229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F348-7FC6-106A-7F7F-646765243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0CD8FE-EB6E-71BC-1D47-206E6F3EC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416C87-8DE4-6030-12C1-942CD07D6723}"/>
              </a:ext>
            </a:extLst>
          </p:cNvPr>
          <p:cNvSpPr>
            <a:spLocks noGrp="1"/>
          </p:cNvSpPr>
          <p:nvPr>
            <p:ph type="dt" sz="half" idx="10"/>
          </p:nvPr>
        </p:nvSpPr>
        <p:spPr/>
        <p:txBody>
          <a:bodyPr/>
          <a:lstStyle/>
          <a:p>
            <a:fld id="{341A97C9-DF58-4395-BFC2-763E7F79FE2D}" type="datetime1">
              <a:rPr lang="en-IN" smtClean="0"/>
              <a:t>21-11-2024</a:t>
            </a:fld>
            <a:endParaRPr lang="en-IN"/>
          </a:p>
        </p:txBody>
      </p:sp>
      <p:sp>
        <p:nvSpPr>
          <p:cNvPr id="5" name="Footer Placeholder 4">
            <a:extLst>
              <a:ext uri="{FF2B5EF4-FFF2-40B4-BE49-F238E27FC236}">
                <a16:creationId xmlns:a16="http://schemas.microsoft.com/office/drawing/2014/main" id="{1D389A72-139E-7B3E-D293-0BACDF547B0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FDC6799-D9C5-646C-6D58-EF301750C93E}"/>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273224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BFDD-8BB0-80C8-32CE-EF5A1A2BDF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561E00-22A8-4727-92B7-2FCDB9DA7A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1EAAEB-5E01-EA0E-67BB-1F18A21A5B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1BB54C-8195-3F70-D5E8-C4AB15AD8310}"/>
              </a:ext>
            </a:extLst>
          </p:cNvPr>
          <p:cNvSpPr>
            <a:spLocks noGrp="1"/>
          </p:cNvSpPr>
          <p:nvPr>
            <p:ph type="dt" sz="half" idx="10"/>
          </p:nvPr>
        </p:nvSpPr>
        <p:spPr/>
        <p:txBody>
          <a:bodyPr/>
          <a:lstStyle/>
          <a:p>
            <a:fld id="{22391EF9-7A58-4498-AF68-D5C8A8C744B7}" type="datetime1">
              <a:rPr lang="en-IN" smtClean="0"/>
              <a:t>21-11-2024</a:t>
            </a:fld>
            <a:endParaRPr lang="en-IN"/>
          </a:p>
        </p:txBody>
      </p:sp>
      <p:sp>
        <p:nvSpPr>
          <p:cNvPr id="6" name="Footer Placeholder 5">
            <a:extLst>
              <a:ext uri="{FF2B5EF4-FFF2-40B4-BE49-F238E27FC236}">
                <a16:creationId xmlns:a16="http://schemas.microsoft.com/office/drawing/2014/main" id="{3C1DB831-565F-A421-CD61-3C6D87606AEF}"/>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A8F1D156-9C29-0805-0283-5790C9EC62F5}"/>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201057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1456-D323-04ED-D6DA-5E3EC1B351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63268A-9562-5CBD-EFBD-1A2ED3C9CB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6ED00-2C41-CBC9-71E4-6FA329F63E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C460A7-72E4-998E-A8B2-E4A39A1BB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CD7C09-73A9-A69D-07FB-6733CF58C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DDD0CB-3BBF-E2F7-9F7F-F66E20143EFA}"/>
              </a:ext>
            </a:extLst>
          </p:cNvPr>
          <p:cNvSpPr>
            <a:spLocks noGrp="1"/>
          </p:cNvSpPr>
          <p:nvPr>
            <p:ph type="dt" sz="half" idx="10"/>
          </p:nvPr>
        </p:nvSpPr>
        <p:spPr/>
        <p:txBody>
          <a:bodyPr/>
          <a:lstStyle/>
          <a:p>
            <a:fld id="{B1D7B927-DF83-4B70-8B13-C0427DD5E9F2}" type="datetime1">
              <a:rPr lang="en-IN" smtClean="0"/>
              <a:t>21-11-2024</a:t>
            </a:fld>
            <a:endParaRPr lang="en-IN"/>
          </a:p>
        </p:txBody>
      </p:sp>
      <p:sp>
        <p:nvSpPr>
          <p:cNvPr id="8" name="Footer Placeholder 7">
            <a:extLst>
              <a:ext uri="{FF2B5EF4-FFF2-40B4-BE49-F238E27FC236}">
                <a16:creationId xmlns:a16="http://schemas.microsoft.com/office/drawing/2014/main" id="{551B1079-0401-AE85-2E30-4D046B63DA35}"/>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6B03FD74-19E7-D62E-6B50-FF0C08A9481C}"/>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191746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C187-6950-AAD1-44FB-5CF576BF55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C887D4-A80E-A6EC-B437-76E230581B6F}"/>
              </a:ext>
            </a:extLst>
          </p:cNvPr>
          <p:cNvSpPr>
            <a:spLocks noGrp="1"/>
          </p:cNvSpPr>
          <p:nvPr>
            <p:ph type="dt" sz="half" idx="10"/>
          </p:nvPr>
        </p:nvSpPr>
        <p:spPr/>
        <p:txBody>
          <a:bodyPr/>
          <a:lstStyle/>
          <a:p>
            <a:fld id="{35302EA7-C39C-46E2-926D-82819A1C2CB5}" type="datetime1">
              <a:rPr lang="en-IN" smtClean="0"/>
              <a:t>21-11-2024</a:t>
            </a:fld>
            <a:endParaRPr lang="en-IN"/>
          </a:p>
        </p:txBody>
      </p:sp>
      <p:sp>
        <p:nvSpPr>
          <p:cNvPr id="4" name="Footer Placeholder 3">
            <a:extLst>
              <a:ext uri="{FF2B5EF4-FFF2-40B4-BE49-F238E27FC236}">
                <a16:creationId xmlns:a16="http://schemas.microsoft.com/office/drawing/2014/main" id="{D5612F46-93A9-528C-38C3-89FE3223AC31}"/>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6D46A6C2-6B38-8572-2DAC-0A6E923C3C69}"/>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914687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4DBC5-DB7B-E9E1-DCB4-22736BB09913}"/>
              </a:ext>
            </a:extLst>
          </p:cNvPr>
          <p:cNvSpPr>
            <a:spLocks noGrp="1"/>
          </p:cNvSpPr>
          <p:nvPr>
            <p:ph type="dt" sz="half" idx="10"/>
          </p:nvPr>
        </p:nvSpPr>
        <p:spPr/>
        <p:txBody>
          <a:bodyPr/>
          <a:lstStyle/>
          <a:p>
            <a:fld id="{3B0ED3E7-9F80-4913-96B2-134E4C49D71B}" type="datetime1">
              <a:rPr lang="en-IN" smtClean="0"/>
              <a:t>21-11-2024</a:t>
            </a:fld>
            <a:endParaRPr lang="en-IN"/>
          </a:p>
        </p:txBody>
      </p:sp>
      <p:sp>
        <p:nvSpPr>
          <p:cNvPr id="3" name="Footer Placeholder 2">
            <a:extLst>
              <a:ext uri="{FF2B5EF4-FFF2-40B4-BE49-F238E27FC236}">
                <a16:creationId xmlns:a16="http://schemas.microsoft.com/office/drawing/2014/main" id="{4C97C618-53F1-8F76-073C-4F517C0CA045}"/>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FF89223E-C432-7322-4BAF-3106EEC67BCC}"/>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32430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776F-F83A-5D5C-273E-8C1EDBA7B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18B21B-A0E0-AD90-FCEB-5653F36A5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EAFA23-D5DE-FF26-4B73-D980ABDA9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5336E-79B9-4080-2DFF-41BAA8FD4386}"/>
              </a:ext>
            </a:extLst>
          </p:cNvPr>
          <p:cNvSpPr>
            <a:spLocks noGrp="1"/>
          </p:cNvSpPr>
          <p:nvPr>
            <p:ph type="dt" sz="half" idx="10"/>
          </p:nvPr>
        </p:nvSpPr>
        <p:spPr/>
        <p:txBody>
          <a:bodyPr/>
          <a:lstStyle/>
          <a:p>
            <a:fld id="{A6514AC1-5B7A-4EE2-B3A4-5FB45F4965B3}" type="datetime1">
              <a:rPr lang="en-IN" smtClean="0"/>
              <a:t>21-11-2024</a:t>
            </a:fld>
            <a:endParaRPr lang="en-IN"/>
          </a:p>
        </p:txBody>
      </p:sp>
      <p:sp>
        <p:nvSpPr>
          <p:cNvPr id="6" name="Footer Placeholder 5">
            <a:extLst>
              <a:ext uri="{FF2B5EF4-FFF2-40B4-BE49-F238E27FC236}">
                <a16:creationId xmlns:a16="http://schemas.microsoft.com/office/drawing/2014/main" id="{90043B5A-4D62-4882-CB17-CE241B9B9F1A}"/>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5D21491F-DA63-847F-AD22-BB5880F79CE2}"/>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1786581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9071-B0CC-3A0D-A4A6-6FCD027D3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DE8FF1-3E97-B019-7E57-C57D4BDD9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F528EF-3259-FAF2-80C0-637EFD0AF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B823F7-87C5-18A9-E2FD-E74B8BC26DB2}"/>
              </a:ext>
            </a:extLst>
          </p:cNvPr>
          <p:cNvSpPr>
            <a:spLocks noGrp="1"/>
          </p:cNvSpPr>
          <p:nvPr>
            <p:ph type="dt" sz="half" idx="10"/>
          </p:nvPr>
        </p:nvSpPr>
        <p:spPr/>
        <p:txBody>
          <a:bodyPr/>
          <a:lstStyle/>
          <a:p>
            <a:fld id="{D9108329-1792-4ABE-AB54-791FAF96FA77}" type="datetime1">
              <a:rPr lang="en-IN" smtClean="0"/>
              <a:t>21-11-2024</a:t>
            </a:fld>
            <a:endParaRPr lang="en-IN"/>
          </a:p>
        </p:txBody>
      </p:sp>
      <p:sp>
        <p:nvSpPr>
          <p:cNvPr id="6" name="Footer Placeholder 5">
            <a:extLst>
              <a:ext uri="{FF2B5EF4-FFF2-40B4-BE49-F238E27FC236}">
                <a16:creationId xmlns:a16="http://schemas.microsoft.com/office/drawing/2014/main" id="{87FFE467-6EE1-E614-02E0-2FA6423B5523}"/>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24D97567-A2B4-7607-225D-463E7614DF0F}"/>
              </a:ext>
            </a:extLst>
          </p:cNvPr>
          <p:cNvSpPr>
            <a:spLocks noGrp="1"/>
          </p:cNvSpPr>
          <p:nvPr>
            <p:ph type="sldNum" sz="quarter" idx="12"/>
          </p:nvPr>
        </p:nvSpPr>
        <p:spPr/>
        <p:txBody>
          <a:bodyPr/>
          <a:lstStyle/>
          <a:p>
            <a:fld id="{DB4585A6-D5D8-4CBE-80DA-57547AF60910}" type="slidenum">
              <a:rPr lang="en-IN" smtClean="0"/>
              <a:t>‹#›</a:t>
            </a:fld>
            <a:endParaRPr lang="en-IN"/>
          </a:p>
        </p:txBody>
      </p:sp>
    </p:spTree>
    <p:extLst>
      <p:ext uri="{BB962C8B-B14F-4D97-AF65-F5344CB8AC3E}">
        <p14:creationId xmlns:p14="http://schemas.microsoft.com/office/powerpoint/2010/main" val="164183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876999-E44A-458A-2F2D-818E50F93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08083C-5BDD-AFDE-6DC2-9B2F56FA9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B4BB5-606A-287D-F809-2DCC3E3FF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5D6F5E-C5EB-43F9-878B-E88858638797}" type="datetime1">
              <a:rPr lang="en-IN" smtClean="0"/>
              <a:t>21-11-2024</a:t>
            </a:fld>
            <a:endParaRPr lang="en-IN"/>
          </a:p>
        </p:txBody>
      </p:sp>
      <p:sp>
        <p:nvSpPr>
          <p:cNvPr id="5" name="Footer Placeholder 4">
            <a:extLst>
              <a:ext uri="{FF2B5EF4-FFF2-40B4-BE49-F238E27FC236}">
                <a16:creationId xmlns:a16="http://schemas.microsoft.com/office/drawing/2014/main" id="{5456B0FD-EAAE-6D38-CC90-171E3ED87C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F1D62E0B-280C-8C22-9082-8635B0D13B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585A6-D5D8-4CBE-80DA-57547AF60910}" type="slidenum">
              <a:rPr lang="en-IN" smtClean="0"/>
              <a:t>‹#›</a:t>
            </a:fld>
            <a:endParaRPr lang="en-IN"/>
          </a:p>
        </p:txBody>
      </p:sp>
    </p:spTree>
    <p:extLst>
      <p:ext uri="{BB962C8B-B14F-4D97-AF65-F5344CB8AC3E}">
        <p14:creationId xmlns:p14="http://schemas.microsoft.com/office/powerpoint/2010/main" val="2865786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17/06/relationships/model3d" Target="../media/model3d2.glb"/></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D1255-85D0-53BA-E6C9-BFA0A66D9671}"/>
              </a:ext>
            </a:extLst>
          </p:cNvPr>
          <p:cNvPicPr>
            <a:picLocks noChangeAspect="1"/>
          </p:cNvPicPr>
          <p:nvPr/>
        </p:nvPicPr>
        <p:blipFill>
          <a:blip r:embed="rId2"/>
          <a:stretch>
            <a:fillRect/>
          </a:stretch>
        </p:blipFill>
        <p:spPr>
          <a:xfrm>
            <a:off x="2486" y="-4149"/>
            <a:ext cx="1912307" cy="1882175"/>
          </a:xfrm>
          <a:prstGeom prst="rect">
            <a:avLst/>
          </a:prstGeom>
          <a:ln>
            <a:noFill/>
          </a:ln>
          <a:effectLst>
            <a:softEdge rad="112500"/>
          </a:effectLst>
        </p:spPr>
      </p:pic>
      <p:pic>
        <p:nvPicPr>
          <p:cNvPr id="6" name="Picture 5" descr="A red bull with horns&#10;&#10;Description automatically generated">
            <a:extLst>
              <a:ext uri="{FF2B5EF4-FFF2-40B4-BE49-F238E27FC236}">
                <a16:creationId xmlns:a16="http://schemas.microsoft.com/office/drawing/2014/main" id="{988A8340-F2D2-EE1E-577B-F9263565D0C8}"/>
              </a:ext>
            </a:extLst>
          </p:cNvPr>
          <p:cNvPicPr>
            <a:picLocks noChangeAspect="1"/>
          </p:cNvPicPr>
          <p:nvPr/>
        </p:nvPicPr>
        <p:blipFill>
          <a:blip r:embed="rId3"/>
          <a:stretch>
            <a:fillRect/>
          </a:stretch>
        </p:blipFill>
        <p:spPr>
          <a:xfrm>
            <a:off x="5693044" y="1489303"/>
            <a:ext cx="6102153" cy="5861775"/>
          </a:xfrm>
          <a:prstGeom prst="rect">
            <a:avLst/>
          </a:prstGeom>
        </p:spPr>
      </p:pic>
      <p:sp>
        <p:nvSpPr>
          <p:cNvPr id="7" name="TextBox 6">
            <a:extLst>
              <a:ext uri="{FF2B5EF4-FFF2-40B4-BE49-F238E27FC236}">
                <a16:creationId xmlns:a16="http://schemas.microsoft.com/office/drawing/2014/main" id="{30BC61A6-A632-6645-F97B-EF7534B1DC34}"/>
              </a:ext>
            </a:extLst>
          </p:cNvPr>
          <p:cNvSpPr txBox="1"/>
          <p:nvPr/>
        </p:nvSpPr>
        <p:spPr>
          <a:xfrm>
            <a:off x="2093272" y="892865"/>
            <a:ext cx="91894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AUTONOMOUS INSTITUTION - UGC, GOVT. OF INDIA)</a:t>
            </a:r>
            <a:endParaRPr lang="en-US" b="1">
              <a:cs typeface="Calibri"/>
            </a:endParaRPr>
          </a:p>
          <a:p>
            <a:pPr algn="ctr"/>
            <a:r>
              <a:rPr lang="en-US" b="1">
                <a:ea typeface="+mn-lt"/>
                <a:cs typeface="+mn-lt"/>
              </a:rPr>
              <a:t>Affiliated to JNTUH; Approved by AICTE, NBA-Tier 1 &amp; NAAC with A-GRADE | ISO 9001:2015</a:t>
            </a:r>
            <a:endParaRPr lang="en-US" b="1">
              <a:cs typeface="Calibri" panose="020F0502020204030204"/>
            </a:endParaRPr>
          </a:p>
        </p:txBody>
      </p:sp>
      <p:sp>
        <p:nvSpPr>
          <p:cNvPr id="9" name="TextBox 8">
            <a:extLst>
              <a:ext uri="{FF2B5EF4-FFF2-40B4-BE49-F238E27FC236}">
                <a16:creationId xmlns:a16="http://schemas.microsoft.com/office/drawing/2014/main" id="{A990B570-E2D5-75F7-C534-7C667899C071}"/>
              </a:ext>
            </a:extLst>
          </p:cNvPr>
          <p:cNvSpPr txBox="1"/>
          <p:nvPr/>
        </p:nvSpPr>
        <p:spPr>
          <a:xfrm>
            <a:off x="859181" y="3053574"/>
            <a:ext cx="4071858"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UNDER THE GUIDANCE OF : </a:t>
            </a:r>
            <a:endParaRPr lang="en-US" sz="2400">
              <a:cs typeface="Calibri"/>
            </a:endParaRPr>
          </a:p>
          <a:p>
            <a:pPr algn="ctr"/>
            <a:r>
              <a:rPr lang="en-US" sz="2400" b="1">
                <a:cs typeface="Calibri"/>
              </a:rPr>
              <a:t>MRS. N. RADHIKA</a:t>
            </a:r>
          </a:p>
          <a:p>
            <a:pPr algn="ctr"/>
            <a:r>
              <a:rPr lang="en-US" sz="2000">
                <a:cs typeface="Calibri" panose="020F0502020204030204"/>
              </a:rPr>
              <a:t>(Assistant Professor)</a:t>
            </a:r>
          </a:p>
        </p:txBody>
      </p:sp>
      <p:sp>
        <p:nvSpPr>
          <p:cNvPr id="10" name="TextBox 9">
            <a:extLst>
              <a:ext uri="{FF2B5EF4-FFF2-40B4-BE49-F238E27FC236}">
                <a16:creationId xmlns:a16="http://schemas.microsoft.com/office/drawing/2014/main" id="{FEAC46D8-5072-4378-EF6F-AAA44F5CCC64}"/>
              </a:ext>
            </a:extLst>
          </p:cNvPr>
          <p:cNvSpPr txBox="1"/>
          <p:nvPr/>
        </p:nvSpPr>
        <p:spPr>
          <a:xfrm>
            <a:off x="863902" y="4423435"/>
            <a:ext cx="5192795"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cs typeface="Calibri"/>
              </a:rPr>
              <a:t>BATCH NO: 23</a:t>
            </a:r>
          </a:p>
          <a:p>
            <a:r>
              <a:rPr lang="en-US" sz="2000" b="1">
                <a:latin typeface="Calibri"/>
                <a:ea typeface="+mn-lt"/>
                <a:cs typeface="+mn-lt"/>
              </a:rPr>
              <a:t>BOCHKAR NIKHITH (22N31A6629)</a:t>
            </a:r>
            <a:endParaRPr lang="en-US" sz="2000" b="1">
              <a:latin typeface="Calibri"/>
              <a:cs typeface="Calibri"/>
            </a:endParaRPr>
          </a:p>
          <a:p>
            <a:r>
              <a:rPr lang="en-US" sz="2000" b="1">
                <a:latin typeface="Calibri"/>
                <a:ea typeface="+mn-lt"/>
                <a:cs typeface="+mn-lt"/>
              </a:rPr>
              <a:t>CHANDARLAPATI VENKAT (22N31A6638) </a:t>
            </a:r>
            <a:endParaRPr lang="en-US" sz="2000" b="1">
              <a:latin typeface="Calibri"/>
              <a:cs typeface="Calibri"/>
            </a:endParaRPr>
          </a:p>
          <a:p>
            <a:r>
              <a:rPr lang="en-US" sz="2000" b="1">
                <a:latin typeface="Calibri"/>
                <a:ea typeface="+mn-lt"/>
                <a:cs typeface="+mn-lt"/>
              </a:rPr>
              <a:t>GAZULA JOSHUA ANAND (22N31A6656)</a:t>
            </a:r>
          </a:p>
          <a:p>
            <a:r>
              <a:rPr lang="en-US" sz="2000" b="1">
                <a:latin typeface="Calibri"/>
                <a:ea typeface="+mn-lt"/>
                <a:cs typeface="+mn-lt"/>
              </a:rPr>
              <a:t>GUGULOTH RAVALIKA (22N31A6661)</a:t>
            </a:r>
          </a:p>
        </p:txBody>
      </p:sp>
      <p:sp>
        <p:nvSpPr>
          <p:cNvPr id="5" name="TextBox 4">
            <a:extLst>
              <a:ext uri="{FF2B5EF4-FFF2-40B4-BE49-F238E27FC236}">
                <a16:creationId xmlns:a16="http://schemas.microsoft.com/office/drawing/2014/main" id="{4DBB4607-BA4E-8E27-67DC-B7565F15D7BE}"/>
              </a:ext>
            </a:extLst>
          </p:cNvPr>
          <p:cNvSpPr txBox="1"/>
          <p:nvPr/>
        </p:nvSpPr>
        <p:spPr>
          <a:xfrm>
            <a:off x="1508684" y="392779"/>
            <a:ext cx="106972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onsolas"/>
                <a:cs typeface="Calibri"/>
              </a:rPr>
              <a:t>MALLAREDDY COLLEGE OF ENGINEERING &amp; TECHNOLOGY</a:t>
            </a:r>
            <a:endParaRPr lang="en-US" sz="3200" b="1">
              <a:latin typeface="Calibri" panose="020F0502020204030204"/>
              <a:cs typeface="Calibri"/>
            </a:endParaRPr>
          </a:p>
        </p:txBody>
      </p:sp>
      <p:sp>
        <p:nvSpPr>
          <p:cNvPr id="12" name="TextBox 11">
            <a:extLst>
              <a:ext uri="{FF2B5EF4-FFF2-40B4-BE49-F238E27FC236}">
                <a16:creationId xmlns:a16="http://schemas.microsoft.com/office/drawing/2014/main" id="{FDAA466C-40A7-70B2-3263-8C2651CB9D04}"/>
              </a:ext>
            </a:extLst>
          </p:cNvPr>
          <p:cNvSpPr txBox="1"/>
          <p:nvPr/>
        </p:nvSpPr>
        <p:spPr>
          <a:xfrm>
            <a:off x="2343166" y="1885145"/>
            <a:ext cx="75125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MARKET MAVEN – AN ADVANCED STRATEGIC INVESTING</a:t>
            </a:r>
          </a:p>
        </p:txBody>
      </p:sp>
      <p:sp>
        <p:nvSpPr>
          <p:cNvPr id="3" name="Slide Number Placeholder 2">
            <a:extLst>
              <a:ext uri="{FF2B5EF4-FFF2-40B4-BE49-F238E27FC236}">
                <a16:creationId xmlns:a16="http://schemas.microsoft.com/office/drawing/2014/main" id="{7B82F4EC-27AC-5A06-0A9B-AB4ED73C5454}"/>
              </a:ext>
            </a:extLst>
          </p:cNvPr>
          <p:cNvSpPr>
            <a:spLocks noGrp="1"/>
          </p:cNvSpPr>
          <p:nvPr>
            <p:ph type="sldNum" sz="quarter" idx="12"/>
          </p:nvPr>
        </p:nvSpPr>
        <p:spPr/>
        <p:txBody>
          <a:bodyPr/>
          <a:lstStyle/>
          <a:p>
            <a:fld id="{DB4585A6-D5D8-4CBE-80DA-57547AF60910}" type="slidenum">
              <a:rPr lang="en-IN" smtClean="0"/>
              <a:t>1</a:t>
            </a:fld>
            <a:endParaRPr lang="en-IN"/>
          </a:p>
        </p:txBody>
      </p:sp>
    </p:spTree>
    <p:extLst>
      <p:ext uri="{BB962C8B-B14F-4D97-AF65-F5344CB8AC3E}">
        <p14:creationId xmlns:p14="http://schemas.microsoft.com/office/powerpoint/2010/main" val="185610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69CCA03F-7C31-4303-B6B0-4D8C3EB0E1E5}"/>
              </a:ext>
            </a:extLst>
          </p:cNvPr>
          <p:cNvSpPr txBox="1"/>
          <p:nvPr/>
        </p:nvSpPr>
        <p:spPr bwMode="auto">
          <a:xfrm>
            <a:off x="476250" y="283195"/>
            <a:ext cx="5479769" cy="595932"/>
          </a:xfrm>
          <a:prstGeom prst="rect">
            <a:avLst/>
          </a:prstGeom>
          <a:noFill/>
        </p:spPr>
        <p:txBody>
          <a:bodyPr wrap="square" lIns="91440" tIns="45720" rIns="91440" bIns="45720" anchor="t">
            <a:spAutoFit/>
          </a:bodyPr>
          <a:lstStyle/>
          <a:p>
            <a:pPr algn="ctr">
              <a:lnSpc>
                <a:spcPct val="107000"/>
              </a:lnSpc>
              <a:spcAft>
                <a:spcPts val="799"/>
              </a:spcAft>
              <a:defRPr/>
            </a:pPr>
            <a:r>
              <a:rPr lang="en-US" sz="3200" b="1">
                <a:latin typeface="Calibri"/>
                <a:cs typeface="Times New Roman"/>
              </a:rPr>
              <a:t>SOFTWARE REQUIREMENTS</a:t>
            </a:r>
            <a:endParaRPr sz="1600"/>
          </a:p>
        </p:txBody>
      </p:sp>
      <p:sp>
        <p:nvSpPr>
          <p:cNvPr id="6" name="TextBox 9">
            <a:extLst>
              <a:ext uri="{FF2B5EF4-FFF2-40B4-BE49-F238E27FC236}">
                <a16:creationId xmlns:a16="http://schemas.microsoft.com/office/drawing/2014/main" id="{03AA5DA2-7168-4285-94E1-BAA7BD0A2E44}"/>
              </a:ext>
            </a:extLst>
          </p:cNvPr>
          <p:cNvSpPr txBox="1"/>
          <p:nvPr/>
        </p:nvSpPr>
        <p:spPr bwMode="auto">
          <a:xfrm>
            <a:off x="4740557" y="283195"/>
            <a:ext cx="8444937" cy="595932"/>
          </a:xfrm>
          <a:prstGeom prst="rect">
            <a:avLst/>
          </a:prstGeom>
          <a:noFill/>
        </p:spPr>
        <p:txBody>
          <a:bodyPr wrap="square" lIns="91440" tIns="45720" rIns="91440" bIns="45720" anchor="t">
            <a:spAutoFit/>
          </a:bodyPr>
          <a:lstStyle/>
          <a:p>
            <a:pPr algn="ctr">
              <a:lnSpc>
                <a:spcPct val="107000"/>
              </a:lnSpc>
              <a:spcAft>
                <a:spcPts val="799"/>
              </a:spcAft>
              <a:defRPr/>
            </a:pPr>
            <a:r>
              <a:rPr lang="en-US" sz="3200" b="1">
                <a:latin typeface="Calibri"/>
                <a:cs typeface="Times New Roman"/>
              </a:rPr>
              <a:t>HARDWARE REQUIREMENTS</a:t>
            </a:r>
            <a:endParaRPr sz="1600"/>
          </a:p>
        </p:txBody>
      </p:sp>
      <p:graphicFrame>
        <p:nvGraphicFramePr>
          <p:cNvPr id="8" name="Table 8">
            <a:extLst>
              <a:ext uri="{FF2B5EF4-FFF2-40B4-BE49-F238E27FC236}">
                <a16:creationId xmlns:a16="http://schemas.microsoft.com/office/drawing/2014/main" id="{D092475B-5424-4CAB-B5E3-9850679897FC}"/>
              </a:ext>
            </a:extLst>
          </p:cNvPr>
          <p:cNvGraphicFramePr>
            <a:graphicFrameLocks noGrp="1"/>
          </p:cNvGraphicFramePr>
          <p:nvPr>
            <p:extLst>
              <p:ext uri="{D42A27DB-BD31-4B8C-83A1-F6EECF244321}">
                <p14:modId xmlns:p14="http://schemas.microsoft.com/office/powerpoint/2010/main" val="3660184792"/>
              </p:ext>
            </p:extLst>
          </p:nvPr>
        </p:nvGraphicFramePr>
        <p:xfrm>
          <a:off x="333601" y="1115637"/>
          <a:ext cx="11524797" cy="5606397"/>
        </p:xfrm>
        <a:graphic>
          <a:graphicData uri="http://schemas.openxmlformats.org/drawingml/2006/table">
            <a:tbl>
              <a:tblPr firstRow="1" bandRow="1">
                <a:tableStyleId>{5C22544A-7EE6-4342-B048-85BDC9FD1C3A}</a:tableStyleId>
              </a:tblPr>
              <a:tblGrid>
                <a:gridCol w="5573939">
                  <a:extLst>
                    <a:ext uri="{9D8B030D-6E8A-4147-A177-3AD203B41FA5}">
                      <a16:colId xmlns:a16="http://schemas.microsoft.com/office/drawing/2014/main" val="3949891160"/>
                    </a:ext>
                  </a:extLst>
                </a:gridCol>
                <a:gridCol w="369397">
                  <a:extLst>
                    <a:ext uri="{9D8B030D-6E8A-4147-A177-3AD203B41FA5}">
                      <a16:colId xmlns:a16="http://schemas.microsoft.com/office/drawing/2014/main" val="3482166658"/>
                    </a:ext>
                  </a:extLst>
                </a:gridCol>
                <a:gridCol w="5581461">
                  <a:extLst>
                    <a:ext uri="{9D8B030D-6E8A-4147-A177-3AD203B41FA5}">
                      <a16:colId xmlns:a16="http://schemas.microsoft.com/office/drawing/2014/main" val="644954395"/>
                    </a:ext>
                  </a:extLst>
                </a:gridCol>
              </a:tblGrid>
              <a:tr h="5606397">
                <a:tc>
                  <a:txBody>
                    <a:bodyPr/>
                    <a:lstStyle/>
                    <a:p>
                      <a:pPr>
                        <a:lnSpc>
                          <a:spcPct val="100000"/>
                        </a:lnSpc>
                        <a:spcAft>
                          <a:spcPts val="799"/>
                        </a:spcAft>
                        <a:defRPr/>
                      </a:pPr>
                      <a:r>
                        <a:rPr lang="en-US" sz="1600" b="1">
                          <a:solidFill>
                            <a:schemeClr val="tx1"/>
                          </a:solidFill>
                          <a:latin typeface="+mn-lt"/>
                          <a:cs typeface="Times New Roman"/>
                        </a:rPr>
                        <a:t>Web Browser:    </a:t>
                      </a:r>
                    </a:p>
                    <a:p>
                      <a:pPr>
                        <a:lnSpc>
                          <a:spcPct val="100000"/>
                        </a:lnSpc>
                        <a:spcAft>
                          <a:spcPts val="799"/>
                        </a:spcAft>
                        <a:defRPr/>
                      </a:pPr>
                      <a:r>
                        <a:rPr lang="en-US" sz="1600">
                          <a:solidFill>
                            <a:schemeClr val="tx1"/>
                          </a:solidFill>
                          <a:latin typeface="+mn-lt"/>
                          <a:cs typeface="Times New Roman"/>
                        </a:rPr>
                        <a:t>	</a:t>
                      </a:r>
                      <a:r>
                        <a:rPr lang="en-US" sz="1600" b="0">
                          <a:solidFill>
                            <a:schemeClr val="tx1"/>
                          </a:solidFill>
                          <a:latin typeface="+mn-lt"/>
                          <a:cs typeface="Times New Roman"/>
                        </a:rPr>
                        <a:t>A web browser based on web 2.0 or above.</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FTP client:</a:t>
                      </a:r>
                    </a:p>
                    <a:p>
                      <a:pPr algn="just">
                        <a:lnSpc>
                          <a:spcPct val="100000"/>
                        </a:lnSpc>
                        <a:spcAft>
                          <a:spcPts val="799"/>
                        </a:spcAft>
                        <a:defRPr/>
                      </a:pPr>
                      <a:r>
                        <a:rPr lang="en-US" sz="1600">
                          <a:solidFill>
                            <a:schemeClr val="tx1"/>
                          </a:solidFill>
                          <a:latin typeface="+mn-lt"/>
                          <a:cs typeface="Times New Roman"/>
                        </a:rPr>
                        <a:t>	</a:t>
                      </a:r>
                      <a:r>
                        <a:rPr lang="en-US" sz="1600" b="0">
                          <a:solidFill>
                            <a:schemeClr val="tx1"/>
                          </a:solidFill>
                          <a:latin typeface="+mn-lt"/>
                          <a:cs typeface="Times New Roman"/>
                        </a:rPr>
                        <a:t>To upload files to your web.</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Internet connection</a:t>
                      </a:r>
                      <a:r>
                        <a:rPr lang="en-US" sz="1600">
                          <a:solidFill>
                            <a:schemeClr val="tx1"/>
                          </a:solidFill>
                          <a:latin typeface="+mn-lt"/>
                          <a:cs typeface="Times New Roman"/>
                        </a:rPr>
                        <a:t>: </a:t>
                      </a:r>
                    </a:p>
                    <a:p>
                      <a:pPr algn="just">
                        <a:lnSpc>
                          <a:spcPct val="100000"/>
                        </a:lnSpc>
                        <a:spcAft>
                          <a:spcPts val="799"/>
                        </a:spcAft>
                        <a:defRPr/>
                      </a:pPr>
                      <a:r>
                        <a:rPr lang="en-US" sz="1600">
                          <a:solidFill>
                            <a:schemeClr val="tx1"/>
                          </a:solidFill>
                          <a:latin typeface="+mn-lt"/>
                          <a:cs typeface="Times New Roman"/>
                        </a:rPr>
                        <a:t>	</a:t>
                      </a:r>
                      <a:r>
                        <a:rPr lang="en-US" sz="1600" b="0">
                          <a:solidFill>
                            <a:schemeClr val="tx1"/>
                          </a:solidFill>
                          <a:latin typeface="+mn-lt"/>
                          <a:cs typeface="Times New Roman"/>
                        </a:rPr>
                        <a:t>A stable internet connection for seamless experience.</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Operating system:</a:t>
                      </a:r>
                    </a:p>
                    <a:p>
                      <a:pPr algn="just">
                        <a:lnSpc>
                          <a:spcPct val="100000"/>
                        </a:lnSpc>
                        <a:spcAft>
                          <a:spcPts val="799"/>
                        </a:spcAft>
                        <a:defRPr/>
                      </a:pPr>
                      <a:r>
                        <a:rPr lang="en-US" sz="1600">
                          <a:solidFill>
                            <a:schemeClr val="tx1"/>
                          </a:solidFill>
                          <a:latin typeface="+mn-lt"/>
                          <a:cs typeface="Times New Roman"/>
                        </a:rPr>
                        <a:t>	</a:t>
                      </a:r>
                      <a:r>
                        <a:rPr lang="en-US" sz="1600" b="0">
                          <a:solidFill>
                            <a:schemeClr val="tx1"/>
                          </a:solidFill>
                          <a:latin typeface="+mn-lt"/>
                          <a:cs typeface="Times New Roman"/>
                        </a:rPr>
                        <a:t>Windows 8 or later, or any 64 bit operating system.</a:t>
                      </a:r>
                      <a:endParaRPr lang="en-US" sz="1000" b="0">
                        <a:solidFill>
                          <a:schemeClr val="tx1"/>
                        </a:solidFill>
                      </a:endParaRPr>
                    </a:p>
                    <a:p>
                      <a:pPr>
                        <a:lnSpc>
                          <a:spcPct val="100000"/>
                        </a:lnSpc>
                      </a:pPr>
                      <a:endParaRPr lang="en-US" sz="1600">
                        <a:solidFill>
                          <a:schemeClr val="tx1"/>
                        </a:solidFill>
                      </a:endParaRPr>
                    </a:p>
                  </a:txBody>
                  <a:tcPr>
                    <a:lnR w="12700" cap="flat" cmpd="sng" algn="ctr">
                      <a:noFill/>
                      <a:prstDash val="solid"/>
                      <a:round/>
                      <a:headEnd type="none" w="med" len="med"/>
                      <a:tailEnd type="none" w="med" len="med"/>
                    </a:lnR>
                    <a:noFill/>
                  </a:tcPr>
                </a:tc>
                <a:tc>
                  <a:txBody>
                    <a:bodyPr/>
                    <a:lstStyle/>
                    <a:p>
                      <a:pPr>
                        <a:lnSpc>
                          <a:spcPct val="100000"/>
                        </a:lnSpc>
                        <a:spcAft>
                          <a:spcPts val="799"/>
                        </a:spcAft>
                        <a:defRPr/>
                      </a:pPr>
                      <a:endParaRPr lang="en-US" sz="10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Aft>
                          <a:spcPts val="799"/>
                        </a:spcAft>
                        <a:defRPr/>
                      </a:pPr>
                      <a:r>
                        <a:rPr lang="en-US" sz="1600" b="1">
                          <a:solidFill>
                            <a:schemeClr val="tx1"/>
                          </a:solidFill>
                          <a:latin typeface="+mn-lt"/>
                          <a:cs typeface="Times New Roman"/>
                        </a:rPr>
                        <a:t>Device:    </a:t>
                      </a:r>
                      <a:endParaRPr lang="en-US" sz="1600">
                        <a:solidFill>
                          <a:schemeClr val="tx1"/>
                        </a:solidFill>
                      </a:endParaRPr>
                    </a:p>
                    <a:p>
                      <a:pPr>
                        <a:lnSpc>
                          <a:spcPct val="100000"/>
                        </a:lnSpc>
                        <a:spcAft>
                          <a:spcPts val="799"/>
                        </a:spcAft>
                        <a:defRPr/>
                      </a:pPr>
                      <a:r>
                        <a:rPr lang="en-US" sz="1600" b="0">
                          <a:solidFill>
                            <a:schemeClr val="tx1"/>
                          </a:solidFill>
                          <a:latin typeface="+mn-lt"/>
                          <a:cs typeface="Times New Roman"/>
                        </a:rPr>
                        <a:t>	A laptop, computer, phone or a tablet.</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Processor:</a:t>
                      </a:r>
                      <a:endParaRPr lang="en-US" sz="1600">
                        <a:solidFill>
                          <a:schemeClr val="tx1"/>
                        </a:solidFill>
                      </a:endParaRPr>
                    </a:p>
                    <a:p>
                      <a:pPr algn="just">
                        <a:lnSpc>
                          <a:spcPct val="100000"/>
                        </a:lnSpc>
                        <a:spcAft>
                          <a:spcPts val="799"/>
                        </a:spcAft>
                        <a:defRPr/>
                      </a:pPr>
                      <a:r>
                        <a:rPr lang="en-US" sz="1600" b="0">
                          <a:solidFill>
                            <a:schemeClr val="tx1"/>
                          </a:solidFill>
                          <a:latin typeface="+mn-lt"/>
                          <a:cs typeface="Times New Roman"/>
                        </a:rPr>
                        <a:t>	Intel Pentium 4 or later, any 2 GHz processor or later.</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Hard drive: </a:t>
                      </a:r>
                      <a:endParaRPr lang="en-US" sz="1600">
                        <a:solidFill>
                          <a:schemeClr val="tx1"/>
                        </a:solidFill>
                        <a:latin typeface="+mn-lt"/>
                        <a:cs typeface="Times New Roman"/>
                      </a:endParaRPr>
                    </a:p>
                    <a:p>
                      <a:pPr algn="just">
                        <a:lnSpc>
                          <a:spcPct val="100000"/>
                        </a:lnSpc>
                        <a:spcAft>
                          <a:spcPts val="799"/>
                        </a:spcAft>
                        <a:defRPr/>
                      </a:pPr>
                      <a:r>
                        <a:rPr lang="en-US" sz="1600" b="0">
                          <a:solidFill>
                            <a:schemeClr val="tx1"/>
                          </a:solidFill>
                          <a:latin typeface="+mn-lt"/>
                          <a:cs typeface="Times New Roman"/>
                        </a:rPr>
                        <a:t>	A minimum of 8 to 16 GB free space.</a:t>
                      </a:r>
                      <a:endParaRPr lang="en-US" sz="1600" b="0">
                        <a:solidFill>
                          <a:schemeClr val="tx1"/>
                        </a:solidFill>
                      </a:endParaRPr>
                    </a:p>
                    <a:p>
                      <a:pPr algn="just">
                        <a:lnSpc>
                          <a:spcPct val="100000"/>
                        </a:lnSpc>
                        <a:spcAft>
                          <a:spcPts val="799"/>
                        </a:spcAft>
                        <a:defRPr/>
                      </a:pPr>
                      <a:r>
                        <a:rPr lang="en-US" sz="1600" b="1">
                          <a:solidFill>
                            <a:schemeClr val="tx1"/>
                          </a:solidFill>
                          <a:latin typeface="+mn-lt"/>
                          <a:cs typeface="Times New Roman"/>
                        </a:rPr>
                        <a:t>Memory:</a:t>
                      </a:r>
                      <a:endParaRPr lang="en-US" sz="1600">
                        <a:solidFill>
                          <a:schemeClr val="tx1"/>
                        </a:solidFill>
                      </a:endParaRPr>
                    </a:p>
                    <a:p>
                      <a:pPr algn="just">
                        <a:lnSpc>
                          <a:spcPct val="100000"/>
                        </a:lnSpc>
                        <a:spcAft>
                          <a:spcPts val="799"/>
                        </a:spcAft>
                        <a:defRPr/>
                      </a:pPr>
                      <a:r>
                        <a:rPr lang="en-US" sz="1600" b="0">
                          <a:solidFill>
                            <a:schemeClr val="tx1"/>
                          </a:solidFill>
                          <a:latin typeface="+mn-lt"/>
                          <a:cs typeface="Times New Roman"/>
                        </a:rPr>
                        <a:t>	A minimum of 4 to 8 GB of RAM.</a:t>
                      </a:r>
                      <a:endParaRPr lang="en-US" sz="1000" b="0">
                        <a:solidFill>
                          <a:schemeClr val="tx1"/>
                        </a:solidFill>
                      </a:endParaRPr>
                    </a:p>
                    <a:p>
                      <a:pPr>
                        <a:lnSpc>
                          <a:spcPct val="100000"/>
                        </a:lnSpc>
                      </a:pPr>
                      <a:endParaRPr lang="en-US" sz="1600">
                        <a:solidFill>
                          <a:schemeClr val="tx1"/>
                        </a:solidFill>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962180150"/>
                  </a:ext>
                </a:extLst>
              </a:tr>
            </a:tbl>
          </a:graphicData>
        </a:graphic>
      </p:graphicFrame>
      <p:cxnSp>
        <p:nvCxnSpPr>
          <p:cNvPr id="10" name="Straight Connector 9">
            <a:extLst>
              <a:ext uri="{FF2B5EF4-FFF2-40B4-BE49-F238E27FC236}">
                <a16:creationId xmlns:a16="http://schemas.microsoft.com/office/drawing/2014/main" id="{E1DDE402-F66E-4944-9A45-8BC37C8B3706}"/>
              </a:ext>
            </a:extLst>
          </p:cNvPr>
          <p:cNvCxnSpPr/>
          <p:nvPr/>
        </p:nvCxnSpPr>
        <p:spPr>
          <a:xfrm>
            <a:off x="6096000" y="283195"/>
            <a:ext cx="0" cy="629161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m3d="http://schemas.microsoft.com/office/drawing/2017/model3d" Requires="am3d">
          <p:graphicFrame>
            <p:nvGraphicFramePr>
              <p:cNvPr id="11" name="3D Model 10" descr="Cpu">
                <a:extLst>
                  <a:ext uri="{FF2B5EF4-FFF2-40B4-BE49-F238E27FC236}">
                    <a16:creationId xmlns:a16="http://schemas.microsoft.com/office/drawing/2014/main" id="{8AF3B1F7-89E6-478A-81CE-CD5A489856B8}"/>
                  </a:ext>
                </a:extLst>
              </p:cNvPr>
              <p:cNvGraphicFramePr>
                <a:graphicFrameLocks noChangeAspect="1"/>
              </p:cNvGraphicFramePr>
              <p:nvPr>
                <p:extLst>
                  <p:ext uri="{D42A27DB-BD31-4B8C-83A1-F6EECF244321}">
                    <p14:modId xmlns:p14="http://schemas.microsoft.com/office/powerpoint/2010/main" val="3313849198"/>
                  </p:ext>
                </p:extLst>
              </p:nvPr>
            </p:nvGraphicFramePr>
            <p:xfrm>
              <a:off x="7645792" y="3825965"/>
              <a:ext cx="3119190" cy="2748840"/>
            </p:xfrm>
            <a:graphic>
              <a:graphicData uri="http://schemas.microsoft.com/office/drawing/2017/model3d">
                <am3d:model3d r:embed="rId2">
                  <am3d:spPr>
                    <a:xfrm>
                      <a:off x="0" y="0"/>
                      <a:ext cx="3119190" cy="2748840"/>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2807779" ay="-1350866" az="-1330878"/>
                    <am3d:postTrans dx="0" dy="0" dz="0"/>
                  </am3d:trans>
                  <am3d:raster rName="Office3DRenderer" rVer="16.0.8326">
                    <am3d:blip r:embed="rId3"/>
                  </am3d:raster>
                  <am3d:objViewport viewportSz="32240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pu">
                <a:extLst>
                  <a:ext uri="{FF2B5EF4-FFF2-40B4-BE49-F238E27FC236}">
                    <a16:creationId xmlns:a16="http://schemas.microsoft.com/office/drawing/2014/main" id="{8AF3B1F7-89E6-478A-81CE-CD5A489856B8}"/>
                  </a:ext>
                </a:extLst>
              </p:cNvPr>
              <p:cNvPicPr>
                <a:picLocks noGrp="1" noRot="1" noChangeAspect="1" noMove="1" noResize="1" noEditPoints="1" noAdjustHandles="1" noChangeArrowheads="1" noChangeShapeType="1" noCrop="1"/>
              </p:cNvPicPr>
              <p:nvPr/>
            </p:nvPicPr>
            <p:blipFill>
              <a:blip r:embed="rId3"/>
              <a:stretch>
                <a:fillRect/>
              </a:stretch>
            </p:blipFill>
            <p:spPr>
              <a:xfrm>
                <a:off x="7645792" y="3825965"/>
                <a:ext cx="3119190" cy="27488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Laptop Computer">
                <a:extLst>
                  <a:ext uri="{FF2B5EF4-FFF2-40B4-BE49-F238E27FC236}">
                    <a16:creationId xmlns:a16="http://schemas.microsoft.com/office/drawing/2014/main" id="{E80DC630-1640-4D83-8A9B-B8F234C416ED}"/>
                  </a:ext>
                </a:extLst>
              </p:cNvPr>
              <p:cNvGraphicFramePr>
                <a:graphicFrameLocks noChangeAspect="1"/>
              </p:cNvGraphicFramePr>
              <p:nvPr>
                <p:extLst>
                  <p:ext uri="{D42A27DB-BD31-4B8C-83A1-F6EECF244321}">
                    <p14:modId xmlns:p14="http://schemas.microsoft.com/office/powerpoint/2010/main" val="514792263"/>
                  </p:ext>
                </p:extLst>
              </p:nvPr>
            </p:nvGraphicFramePr>
            <p:xfrm>
              <a:off x="1940382" y="3825965"/>
              <a:ext cx="2723752" cy="2612580"/>
            </p:xfrm>
            <a:graphic>
              <a:graphicData uri="http://schemas.microsoft.com/office/drawing/2017/model3d">
                <am3d:model3d r:embed="rId4">
                  <am3d:spPr>
                    <a:xfrm>
                      <a:off x="0" y="0"/>
                      <a:ext cx="2723752" cy="2612580"/>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987639" ay="2467009" az="659727"/>
                    <am3d:postTrans dx="0" dy="0" dz="0"/>
                  </am3d:trans>
                  <am3d:raster rName="Office3DRenderer" rVer="16.0.8326">
                    <am3d:blip r:embed="rId5"/>
                  </am3d:raster>
                  <am3d:objViewport viewportSz="3131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Laptop Computer">
                <a:extLst>
                  <a:ext uri="{FF2B5EF4-FFF2-40B4-BE49-F238E27FC236}">
                    <a16:creationId xmlns:a16="http://schemas.microsoft.com/office/drawing/2014/main" id="{E80DC630-1640-4D83-8A9B-B8F234C416ED}"/>
                  </a:ext>
                </a:extLst>
              </p:cNvPr>
              <p:cNvPicPr>
                <a:picLocks noGrp="1" noRot="1" noChangeAspect="1" noMove="1" noResize="1" noEditPoints="1" noAdjustHandles="1" noChangeArrowheads="1" noChangeShapeType="1" noCrop="1"/>
              </p:cNvPicPr>
              <p:nvPr/>
            </p:nvPicPr>
            <p:blipFill>
              <a:blip r:embed="rId5"/>
              <a:stretch>
                <a:fillRect/>
              </a:stretch>
            </p:blipFill>
            <p:spPr>
              <a:xfrm>
                <a:off x="1940382" y="3825965"/>
                <a:ext cx="2723752" cy="2612580"/>
              </a:xfrm>
              <a:prstGeom prst="rect">
                <a:avLst/>
              </a:prstGeom>
            </p:spPr>
          </p:pic>
        </mc:Fallback>
      </mc:AlternateContent>
      <p:sp>
        <p:nvSpPr>
          <p:cNvPr id="13" name="Content Placeholder 2">
            <a:extLst>
              <a:ext uri="{FF2B5EF4-FFF2-40B4-BE49-F238E27FC236}">
                <a16:creationId xmlns:a16="http://schemas.microsoft.com/office/drawing/2014/main" id="{82F648C1-E7DC-4CB2-940A-882FDB334FDA}"/>
              </a:ext>
            </a:extLst>
          </p:cNvPr>
          <p:cNvSpPr>
            <a:spLocks noGrp="1"/>
          </p:cNvSpPr>
          <p:nvPr>
            <p:ph idx="1"/>
          </p:nvPr>
        </p:nvSpPr>
        <p:spPr>
          <a:xfrm>
            <a:off x="-2743200" y="3160712"/>
            <a:ext cx="2057400" cy="2963863"/>
          </a:xfrm>
        </p:spPr>
        <p:txBody>
          <a:bodyPr>
            <a:normAutofit/>
          </a:bodyPr>
          <a:lstStyle/>
          <a:p>
            <a:pPr marL="0" indent="0" algn="ctr">
              <a:buNone/>
            </a:pPr>
            <a:r>
              <a:rPr lang="en-US" b="1"/>
              <a:t>System </a:t>
            </a:r>
          </a:p>
          <a:p>
            <a:pPr marL="0" indent="0" algn="ctr">
              <a:buNone/>
            </a:pPr>
            <a:r>
              <a:rPr lang="en-US" b="1"/>
              <a:t>Architecture</a:t>
            </a:r>
          </a:p>
        </p:txBody>
      </p:sp>
      <p:pic>
        <p:nvPicPr>
          <p:cNvPr id="14" name="Picture 13">
            <a:extLst>
              <a:ext uri="{FF2B5EF4-FFF2-40B4-BE49-F238E27FC236}">
                <a16:creationId xmlns:a16="http://schemas.microsoft.com/office/drawing/2014/main" id="{EDC6DAB1-3106-4219-B5D2-1A95ECB061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3601" y="1273175"/>
            <a:ext cx="8086724" cy="5467350"/>
          </a:xfrm>
          <a:prstGeom prst="rect">
            <a:avLst/>
          </a:prstGeom>
        </p:spPr>
      </p:pic>
      <p:pic>
        <p:nvPicPr>
          <p:cNvPr id="15" name="Picture 14" descr="A red bull with horns&#10;&#10;Description automatically generated">
            <a:extLst>
              <a:ext uri="{FF2B5EF4-FFF2-40B4-BE49-F238E27FC236}">
                <a16:creationId xmlns:a16="http://schemas.microsoft.com/office/drawing/2014/main" id="{722E1DFF-EBBC-450E-92C8-B6EA9DA1FBBC}"/>
              </a:ext>
            </a:extLst>
          </p:cNvPr>
          <p:cNvPicPr>
            <a:picLocks noChangeAspect="1"/>
          </p:cNvPicPr>
          <p:nvPr/>
        </p:nvPicPr>
        <p:blipFill>
          <a:blip r:embed="rId7"/>
          <a:stretch>
            <a:fillRect/>
          </a:stretch>
        </p:blipFill>
        <p:spPr>
          <a:xfrm>
            <a:off x="13622426" y="285750"/>
            <a:ext cx="4785493" cy="4664189"/>
          </a:xfrm>
          <a:prstGeom prst="rect">
            <a:avLst/>
          </a:prstGeom>
        </p:spPr>
      </p:pic>
      <p:sp>
        <p:nvSpPr>
          <p:cNvPr id="16" name="Title 1">
            <a:extLst>
              <a:ext uri="{FF2B5EF4-FFF2-40B4-BE49-F238E27FC236}">
                <a16:creationId xmlns:a16="http://schemas.microsoft.com/office/drawing/2014/main" id="{F6B68C80-E618-490B-A848-AD97619BC37C}"/>
              </a:ext>
            </a:extLst>
          </p:cNvPr>
          <p:cNvSpPr>
            <a:spLocks noGrp="1"/>
          </p:cNvSpPr>
          <p:nvPr>
            <p:ph type="title"/>
          </p:nvPr>
        </p:nvSpPr>
        <p:spPr>
          <a:xfrm>
            <a:off x="838200" y="-1409241"/>
            <a:ext cx="10515600" cy="1325563"/>
          </a:xfrm>
        </p:spPr>
        <p:txBody>
          <a:bodyPr/>
          <a:lstStyle/>
          <a:p>
            <a:pPr algn="ctr"/>
            <a:r>
              <a:rPr lang="en-US" b="1"/>
              <a:t>UML DIAGRAMS</a:t>
            </a:r>
          </a:p>
        </p:txBody>
      </p:sp>
      <p:sp>
        <p:nvSpPr>
          <p:cNvPr id="3" name="Slide Number Placeholder 2">
            <a:extLst>
              <a:ext uri="{FF2B5EF4-FFF2-40B4-BE49-F238E27FC236}">
                <a16:creationId xmlns:a16="http://schemas.microsoft.com/office/drawing/2014/main" id="{187CCF48-4CFC-52AC-45C0-DE1A1F7CE801}"/>
              </a:ext>
            </a:extLst>
          </p:cNvPr>
          <p:cNvSpPr>
            <a:spLocks noGrp="1"/>
          </p:cNvSpPr>
          <p:nvPr>
            <p:ph type="sldNum" sz="quarter" idx="12"/>
          </p:nvPr>
        </p:nvSpPr>
        <p:spPr/>
        <p:txBody>
          <a:bodyPr/>
          <a:lstStyle/>
          <a:p>
            <a:fld id="{DB4585A6-D5D8-4CBE-80DA-57547AF60910}" type="slidenum">
              <a:rPr lang="en-IN" smtClean="0"/>
              <a:t>10</a:t>
            </a:fld>
            <a:endParaRPr lang="en-IN"/>
          </a:p>
        </p:txBody>
      </p:sp>
    </p:spTree>
    <p:extLst>
      <p:ext uri="{BB962C8B-B14F-4D97-AF65-F5344CB8AC3E}">
        <p14:creationId xmlns:p14="http://schemas.microsoft.com/office/powerpoint/2010/main" val="427204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D52E39-CFD7-4FD1-8911-CCA1D9D46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936" y="1100138"/>
            <a:ext cx="8086724" cy="5467350"/>
          </a:xfrm>
          <a:prstGeom prst="rect">
            <a:avLst/>
          </a:prstGeom>
        </p:spPr>
      </p:pic>
      <mc:AlternateContent xmlns:mc="http://schemas.openxmlformats.org/markup-compatibility/2006">
        <mc:Choice xmlns:am3d="http://schemas.microsoft.com/office/drawing/2017/model3d" Requires="am3d">
          <p:graphicFrame>
            <p:nvGraphicFramePr>
              <p:cNvPr id="6" name="3D Model 5" descr="Cpu">
                <a:extLst>
                  <a:ext uri="{FF2B5EF4-FFF2-40B4-BE49-F238E27FC236}">
                    <a16:creationId xmlns:a16="http://schemas.microsoft.com/office/drawing/2014/main" id="{9A127EDB-46C8-44A0-B485-FADC765BC55C}"/>
                  </a:ext>
                </a:extLst>
              </p:cNvPr>
              <p:cNvGraphicFramePr>
                <a:graphicFrameLocks noChangeAspect="1"/>
              </p:cNvGraphicFramePr>
              <p:nvPr>
                <p:extLst>
                  <p:ext uri="{D42A27DB-BD31-4B8C-83A1-F6EECF244321}">
                    <p14:modId xmlns:p14="http://schemas.microsoft.com/office/powerpoint/2010/main" val="1181635089"/>
                  </p:ext>
                </p:extLst>
              </p:nvPr>
            </p:nvGraphicFramePr>
            <p:xfrm>
              <a:off x="7654299" y="7228413"/>
              <a:ext cx="3102175" cy="2852743"/>
            </p:xfrm>
            <a:graphic>
              <a:graphicData uri="http://schemas.microsoft.com/office/drawing/2017/model3d">
                <am3d:model3d r:embed="rId3">
                  <am3d:spPr>
                    <a:xfrm>
                      <a:off x="0" y="0"/>
                      <a:ext cx="3102175" cy="2852743"/>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3557292" ay="-2135757" az="-8135020"/>
                    <am3d:postTrans dx="0" dy="0" dz="0"/>
                  </am3d:trans>
                  <am3d:raster rName="Office3DRenderer" rVer="16.0.8326">
                    <am3d:blip r:embed="rId4"/>
                  </am3d:raster>
                  <am3d:objViewport viewportSz="32240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pu">
                <a:extLst>
                  <a:ext uri="{FF2B5EF4-FFF2-40B4-BE49-F238E27FC236}">
                    <a16:creationId xmlns:a16="http://schemas.microsoft.com/office/drawing/2014/main" id="{9A127EDB-46C8-44A0-B485-FADC765BC55C}"/>
                  </a:ext>
                </a:extLst>
              </p:cNvPr>
              <p:cNvPicPr>
                <a:picLocks noGrp="1" noRot="1" noChangeAspect="1" noMove="1" noResize="1" noEditPoints="1" noAdjustHandles="1" noChangeArrowheads="1" noChangeShapeType="1" noCrop="1"/>
              </p:cNvPicPr>
              <p:nvPr/>
            </p:nvPicPr>
            <p:blipFill>
              <a:blip r:embed="rId4"/>
              <a:stretch>
                <a:fillRect/>
              </a:stretch>
            </p:blipFill>
            <p:spPr>
              <a:xfrm>
                <a:off x="7654299" y="7228413"/>
                <a:ext cx="3102175" cy="28527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Laptop Computer">
                <a:extLst>
                  <a:ext uri="{FF2B5EF4-FFF2-40B4-BE49-F238E27FC236}">
                    <a16:creationId xmlns:a16="http://schemas.microsoft.com/office/drawing/2014/main" id="{3490ED3E-F93C-4FEF-B788-F3A260A07D79}"/>
                  </a:ext>
                </a:extLst>
              </p:cNvPr>
              <p:cNvGraphicFramePr>
                <a:graphicFrameLocks noChangeAspect="1"/>
              </p:cNvGraphicFramePr>
              <p:nvPr>
                <p:extLst>
                  <p:ext uri="{D42A27DB-BD31-4B8C-83A1-F6EECF244321}">
                    <p14:modId xmlns:p14="http://schemas.microsoft.com/office/powerpoint/2010/main" val="1779348050"/>
                  </p:ext>
                </p:extLst>
              </p:nvPr>
            </p:nvGraphicFramePr>
            <p:xfrm>
              <a:off x="1793551" y="7305717"/>
              <a:ext cx="3017413" cy="2561875"/>
            </p:xfrm>
            <a:graphic>
              <a:graphicData uri="http://schemas.microsoft.com/office/drawing/2017/model3d">
                <am3d:model3d r:embed="rId5">
                  <am3d:spPr>
                    <a:xfrm>
                      <a:off x="0" y="0"/>
                      <a:ext cx="3017413" cy="2561875"/>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3443155" ay="-1849310" az="-8478903"/>
                    <am3d:postTrans dx="0" dy="0" dz="0"/>
                  </am3d:trans>
                  <am3d:raster rName="Office3DRenderer" rVer="16.0.8326">
                    <am3d:blip r:embed="rId6"/>
                  </am3d:raster>
                  <am3d:objViewport viewportSz="3131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aptop Computer">
                <a:extLst>
                  <a:ext uri="{FF2B5EF4-FFF2-40B4-BE49-F238E27FC236}">
                    <a16:creationId xmlns:a16="http://schemas.microsoft.com/office/drawing/2014/main" id="{3490ED3E-F93C-4FEF-B788-F3A260A07D79}"/>
                  </a:ext>
                </a:extLst>
              </p:cNvPr>
              <p:cNvPicPr>
                <a:picLocks noGrp="1" noRot="1" noChangeAspect="1" noMove="1" noResize="1" noEditPoints="1" noAdjustHandles="1" noChangeArrowheads="1" noChangeShapeType="1" noCrop="1"/>
              </p:cNvPicPr>
              <p:nvPr/>
            </p:nvPicPr>
            <p:blipFill>
              <a:blip r:embed="rId6"/>
              <a:stretch>
                <a:fillRect/>
              </a:stretch>
            </p:blipFill>
            <p:spPr>
              <a:xfrm>
                <a:off x="1793551" y="7305717"/>
                <a:ext cx="3017413" cy="2561875"/>
              </a:xfrm>
              <a:prstGeom prst="rect">
                <a:avLst/>
              </a:prstGeom>
            </p:spPr>
          </p:pic>
        </mc:Fallback>
      </mc:AlternateContent>
      <p:sp>
        <p:nvSpPr>
          <p:cNvPr id="8" name="Content Placeholder 2">
            <a:extLst>
              <a:ext uri="{FF2B5EF4-FFF2-40B4-BE49-F238E27FC236}">
                <a16:creationId xmlns:a16="http://schemas.microsoft.com/office/drawing/2014/main" id="{FAE39E24-07DD-454A-8384-3BB8B423C9D9}"/>
              </a:ext>
            </a:extLst>
          </p:cNvPr>
          <p:cNvSpPr txBox="1">
            <a:spLocks/>
          </p:cNvSpPr>
          <p:nvPr/>
        </p:nvSpPr>
        <p:spPr>
          <a:xfrm>
            <a:off x="14563726" y="3198811"/>
            <a:ext cx="2057400"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Use Case</a:t>
            </a:r>
          </a:p>
          <a:p>
            <a:pPr marL="0" indent="0" algn="ctr">
              <a:buFont typeface="Arial" panose="020B0604020202020204" pitchFamily="34" charset="0"/>
              <a:buNone/>
            </a:pPr>
            <a:r>
              <a:rPr lang="en-US" b="1"/>
              <a:t>Diagram</a:t>
            </a:r>
          </a:p>
        </p:txBody>
      </p:sp>
      <p:pic>
        <p:nvPicPr>
          <p:cNvPr id="9" name="Picture 8">
            <a:extLst>
              <a:ext uri="{FF2B5EF4-FFF2-40B4-BE49-F238E27FC236}">
                <a16:creationId xmlns:a16="http://schemas.microsoft.com/office/drawing/2014/main" id="{7763D433-6315-4688-B8C7-E2CA1B61FE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3828" y="348117"/>
            <a:ext cx="7638143" cy="6219371"/>
          </a:xfrm>
          <a:prstGeom prst="rect">
            <a:avLst/>
          </a:prstGeom>
        </p:spPr>
      </p:pic>
      <p:sp>
        <p:nvSpPr>
          <p:cNvPr id="10" name="Content Placeholder 2">
            <a:extLst>
              <a:ext uri="{FF2B5EF4-FFF2-40B4-BE49-F238E27FC236}">
                <a16:creationId xmlns:a16="http://schemas.microsoft.com/office/drawing/2014/main" id="{C42FE406-F24C-4C9D-9440-E964628F2649}"/>
              </a:ext>
            </a:extLst>
          </p:cNvPr>
          <p:cNvSpPr txBox="1">
            <a:spLocks/>
          </p:cNvSpPr>
          <p:nvPr/>
        </p:nvSpPr>
        <p:spPr>
          <a:xfrm>
            <a:off x="13657007" y="3198810"/>
            <a:ext cx="3202506"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Use Case Diagram</a:t>
            </a:r>
          </a:p>
        </p:txBody>
      </p:sp>
      <p:sp>
        <p:nvSpPr>
          <p:cNvPr id="11" name="Title 10">
            <a:extLst>
              <a:ext uri="{FF2B5EF4-FFF2-40B4-BE49-F238E27FC236}">
                <a16:creationId xmlns:a16="http://schemas.microsoft.com/office/drawing/2014/main" id="{5C6837FB-B17C-46C5-8F42-BB7F2FD08678}"/>
              </a:ext>
            </a:extLst>
          </p:cNvPr>
          <p:cNvSpPr>
            <a:spLocks noGrp="1"/>
          </p:cNvSpPr>
          <p:nvPr>
            <p:ph type="title"/>
          </p:nvPr>
        </p:nvSpPr>
        <p:spPr>
          <a:xfrm>
            <a:off x="838200" y="257549"/>
            <a:ext cx="10515600" cy="1325563"/>
          </a:xfrm>
        </p:spPr>
        <p:txBody>
          <a:bodyPr>
            <a:normAutofit/>
          </a:bodyPr>
          <a:lstStyle/>
          <a:p>
            <a:pPr marL="0" indent="0" algn="ctr"/>
            <a:r>
              <a:rPr lang="en-US" b="1"/>
              <a:t>System Architecture</a:t>
            </a:r>
            <a:br>
              <a:rPr lang="en-US" b="1"/>
            </a:br>
            <a:endParaRPr lang="en-US"/>
          </a:p>
        </p:txBody>
      </p:sp>
      <p:sp>
        <p:nvSpPr>
          <p:cNvPr id="3" name="Slide Number Placeholder 2">
            <a:extLst>
              <a:ext uri="{FF2B5EF4-FFF2-40B4-BE49-F238E27FC236}">
                <a16:creationId xmlns:a16="http://schemas.microsoft.com/office/drawing/2014/main" id="{39AFA298-DA47-7AF4-B03B-53A4E05D20FA}"/>
              </a:ext>
            </a:extLst>
          </p:cNvPr>
          <p:cNvSpPr>
            <a:spLocks noGrp="1"/>
          </p:cNvSpPr>
          <p:nvPr>
            <p:ph type="sldNum" sz="quarter" idx="12"/>
          </p:nvPr>
        </p:nvSpPr>
        <p:spPr/>
        <p:txBody>
          <a:bodyPr/>
          <a:lstStyle/>
          <a:p>
            <a:fld id="{DB4585A6-D5D8-4CBE-80DA-57547AF60910}" type="slidenum">
              <a:rPr lang="en-IN" smtClean="0"/>
              <a:t>11</a:t>
            </a:fld>
            <a:endParaRPr lang="en-IN"/>
          </a:p>
        </p:txBody>
      </p:sp>
    </p:spTree>
    <p:extLst>
      <p:ext uri="{BB962C8B-B14F-4D97-AF65-F5344CB8AC3E}">
        <p14:creationId xmlns:p14="http://schemas.microsoft.com/office/powerpoint/2010/main" val="97527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B9B599-EEF3-488B-B150-2A5E53AC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53" y="1149123"/>
            <a:ext cx="7638143" cy="5715454"/>
          </a:xfrm>
          <a:prstGeom prst="rect">
            <a:avLst/>
          </a:prstGeom>
        </p:spPr>
      </p:pic>
      <p:sp>
        <p:nvSpPr>
          <p:cNvPr id="3" name="Content Placeholder 2">
            <a:extLst>
              <a:ext uri="{FF2B5EF4-FFF2-40B4-BE49-F238E27FC236}">
                <a16:creationId xmlns:a16="http://schemas.microsoft.com/office/drawing/2014/main" id="{6E497182-C6FE-4C26-AC72-DB1D6E8EEC7D}"/>
              </a:ext>
            </a:extLst>
          </p:cNvPr>
          <p:cNvSpPr>
            <a:spLocks noGrp="1"/>
          </p:cNvSpPr>
          <p:nvPr>
            <p:ph idx="1"/>
          </p:nvPr>
        </p:nvSpPr>
        <p:spPr>
          <a:xfrm>
            <a:off x="-2743200" y="3160712"/>
            <a:ext cx="2057400" cy="2963863"/>
          </a:xfrm>
        </p:spPr>
        <p:txBody>
          <a:bodyPr vert="horz" lIns="91440" tIns="45720" rIns="91440" bIns="45720" rtlCol="0" anchor="t">
            <a:normAutofit/>
          </a:bodyPr>
          <a:lstStyle/>
          <a:p>
            <a:pPr marL="0" indent="0" algn="ctr">
              <a:buNone/>
            </a:pPr>
            <a:endParaRPr lang="en-US" b="1">
              <a:ea typeface="Calibri"/>
              <a:cs typeface="Calibri"/>
            </a:endParaRPr>
          </a:p>
        </p:txBody>
      </p:sp>
      <p:pic>
        <p:nvPicPr>
          <p:cNvPr id="5" name="Picture 4">
            <a:extLst>
              <a:ext uri="{FF2B5EF4-FFF2-40B4-BE49-F238E27FC236}">
                <a16:creationId xmlns:a16="http://schemas.microsoft.com/office/drawing/2014/main" id="{F8D52E39-CFD7-4FD1-8911-CCA1D9D46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3601" y="1273175"/>
            <a:ext cx="8086724" cy="5467350"/>
          </a:xfrm>
          <a:prstGeom prst="rect">
            <a:avLst/>
          </a:prstGeom>
        </p:spPr>
      </p:pic>
      <p:sp>
        <p:nvSpPr>
          <p:cNvPr id="2" name="Title 1">
            <a:extLst>
              <a:ext uri="{FF2B5EF4-FFF2-40B4-BE49-F238E27FC236}">
                <a16:creationId xmlns:a16="http://schemas.microsoft.com/office/drawing/2014/main" id="{29CF6D0E-22C2-4CEB-BFCA-4FD201CF020F}"/>
              </a:ext>
            </a:extLst>
          </p:cNvPr>
          <p:cNvSpPr>
            <a:spLocks noGrp="1"/>
          </p:cNvSpPr>
          <p:nvPr>
            <p:ph type="title"/>
          </p:nvPr>
        </p:nvSpPr>
        <p:spPr>
          <a:xfrm>
            <a:off x="838200" y="-52388"/>
            <a:ext cx="10515600" cy="1325563"/>
          </a:xfrm>
        </p:spPr>
        <p:txBody>
          <a:bodyPr/>
          <a:lstStyle/>
          <a:p>
            <a:pPr marL="0" indent="0" algn="ctr">
              <a:buFont typeface="Arial" panose="020B0604020202020204" pitchFamily="34" charset="0"/>
              <a:buNone/>
            </a:pPr>
            <a:r>
              <a:rPr lang="en-US" b="1" dirty="0"/>
              <a:t>USE CASE DIAGRAM</a:t>
            </a:r>
          </a:p>
        </p:txBody>
      </p:sp>
      <p:pic>
        <p:nvPicPr>
          <p:cNvPr id="9" name="Picture 8">
            <a:extLst>
              <a:ext uri="{FF2B5EF4-FFF2-40B4-BE49-F238E27FC236}">
                <a16:creationId xmlns:a16="http://schemas.microsoft.com/office/drawing/2014/main" id="{2B4DF103-AA9F-4A82-8B94-2DDA5D5EB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1574" y="1475139"/>
            <a:ext cx="3853543" cy="5513490"/>
          </a:xfrm>
          <a:prstGeom prst="rect">
            <a:avLst/>
          </a:prstGeom>
        </p:spPr>
      </p:pic>
      <p:sp>
        <p:nvSpPr>
          <p:cNvPr id="6" name="Slide Number Placeholder 5">
            <a:extLst>
              <a:ext uri="{FF2B5EF4-FFF2-40B4-BE49-F238E27FC236}">
                <a16:creationId xmlns:a16="http://schemas.microsoft.com/office/drawing/2014/main" id="{A1D309A6-E2EE-2F96-F839-401AD4B0E8D6}"/>
              </a:ext>
            </a:extLst>
          </p:cNvPr>
          <p:cNvSpPr>
            <a:spLocks noGrp="1"/>
          </p:cNvSpPr>
          <p:nvPr>
            <p:ph type="sldNum" sz="quarter" idx="12"/>
          </p:nvPr>
        </p:nvSpPr>
        <p:spPr/>
        <p:txBody>
          <a:bodyPr/>
          <a:lstStyle/>
          <a:p>
            <a:fld id="{DB4585A6-D5D8-4CBE-80DA-57547AF60910}" type="slidenum">
              <a:rPr lang="en-IN" smtClean="0"/>
              <a:t>12</a:t>
            </a:fld>
            <a:endParaRPr lang="en-IN" dirty="0"/>
          </a:p>
        </p:txBody>
      </p:sp>
    </p:spTree>
    <p:extLst>
      <p:ext uri="{BB962C8B-B14F-4D97-AF65-F5344CB8AC3E}">
        <p14:creationId xmlns:p14="http://schemas.microsoft.com/office/powerpoint/2010/main" val="48347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6D0E-22C2-4CEB-BFCA-4FD201CF020F}"/>
              </a:ext>
            </a:extLst>
          </p:cNvPr>
          <p:cNvSpPr>
            <a:spLocks noGrp="1"/>
          </p:cNvSpPr>
          <p:nvPr>
            <p:ph type="title"/>
          </p:nvPr>
        </p:nvSpPr>
        <p:spPr>
          <a:xfrm>
            <a:off x="838200" y="-52388"/>
            <a:ext cx="10515600" cy="1325563"/>
          </a:xfrm>
        </p:spPr>
        <p:txBody>
          <a:bodyPr/>
          <a:lstStyle/>
          <a:p>
            <a:pPr algn="ctr"/>
            <a:r>
              <a:rPr lang="en-US" b="1" dirty="0"/>
              <a:t>CLASS DIAGRAM</a:t>
            </a:r>
          </a:p>
        </p:txBody>
      </p:sp>
      <p:pic>
        <p:nvPicPr>
          <p:cNvPr id="4" name="Picture 3">
            <a:extLst>
              <a:ext uri="{FF2B5EF4-FFF2-40B4-BE49-F238E27FC236}">
                <a16:creationId xmlns:a16="http://schemas.microsoft.com/office/drawing/2014/main" id="{E40211C2-764F-4EDA-8430-01CE5677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8943" y="867236"/>
            <a:ext cx="6790800" cy="5627385"/>
          </a:xfrm>
          <a:prstGeom prst="rect">
            <a:avLst/>
          </a:prstGeom>
        </p:spPr>
      </p:pic>
      <p:pic>
        <p:nvPicPr>
          <p:cNvPr id="5" name="Picture 4">
            <a:extLst>
              <a:ext uri="{FF2B5EF4-FFF2-40B4-BE49-F238E27FC236}">
                <a16:creationId xmlns:a16="http://schemas.microsoft.com/office/drawing/2014/main" id="{4317F34A-E676-4EFE-A1FC-AFA15749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600" y="1273175"/>
            <a:ext cx="6790800" cy="5221446"/>
          </a:xfrm>
          <a:prstGeom prst="rect">
            <a:avLst/>
          </a:prstGeom>
        </p:spPr>
      </p:pic>
      <p:sp>
        <p:nvSpPr>
          <p:cNvPr id="10" name="TextBox 9">
            <a:extLst>
              <a:ext uri="{FF2B5EF4-FFF2-40B4-BE49-F238E27FC236}">
                <a16:creationId xmlns:a16="http://schemas.microsoft.com/office/drawing/2014/main" id="{6100AB1B-67D3-41DC-B816-1802793F90B8}"/>
              </a:ext>
            </a:extLst>
          </p:cNvPr>
          <p:cNvSpPr txBox="1"/>
          <p:nvPr/>
        </p:nvSpPr>
        <p:spPr>
          <a:xfrm>
            <a:off x="505135" y="-1055075"/>
            <a:ext cx="3276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CONCLUSION:</a:t>
            </a:r>
            <a:endParaRPr lang="en-US" sz="3200">
              <a:cs typeface="Calibri" panose="020F0502020204030204"/>
            </a:endParaRPr>
          </a:p>
        </p:txBody>
      </p:sp>
      <p:sp>
        <p:nvSpPr>
          <p:cNvPr id="12" name="TextBox 11">
            <a:extLst>
              <a:ext uri="{FF2B5EF4-FFF2-40B4-BE49-F238E27FC236}">
                <a16:creationId xmlns:a16="http://schemas.microsoft.com/office/drawing/2014/main" id="{E3D57221-0CCA-4BA8-B7C4-DBCFE6C11B3D}"/>
              </a:ext>
            </a:extLst>
          </p:cNvPr>
          <p:cNvSpPr txBox="1"/>
          <p:nvPr/>
        </p:nvSpPr>
        <p:spPr>
          <a:xfrm>
            <a:off x="838200" y="7582453"/>
            <a:ext cx="5257800"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ea typeface="+mn-lt"/>
                <a:cs typeface="+mn-lt"/>
              </a:rPr>
              <a:t>The stock market prediction project has shown how different methods can be used to forecast stock prices. Traditional techniques like fundamental analysis and technical analysis help us understand past performance and current financial conditions. These methods are useful but sometimes struggle with sudden market changes.</a:t>
            </a:r>
            <a:endParaRPr lang="en-US">
              <a:cs typeface="Calibri" panose="020F0502020204030204"/>
            </a:endParaRPr>
          </a:p>
          <a:p>
            <a:pPr algn="just"/>
            <a:endParaRPr lang="en-US" sz="2400">
              <a:ea typeface="+mn-lt"/>
              <a:cs typeface="+mn-lt"/>
            </a:endParaRPr>
          </a:p>
          <a:p>
            <a:pPr algn="just"/>
            <a:r>
              <a:rPr lang="en-US" sz="2400">
                <a:ea typeface="+mn-lt"/>
                <a:cs typeface="+mn-lt"/>
              </a:rPr>
              <a:t>Overall, the project highlights that using a mix of old and new methods can help make better predictions in the stock market. Continual improvement and adaptation of these methods will help in making more accurate forecasts and navigating the complexities of financial markets.</a:t>
            </a:r>
            <a:endParaRPr lang="en-US">
              <a:cs typeface="Calibri" panose="020F0502020204030204"/>
            </a:endParaRPr>
          </a:p>
        </p:txBody>
      </p:sp>
      <p:sp>
        <p:nvSpPr>
          <p:cNvPr id="9" name="Content Placeholder 2">
            <a:extLst>
              <a:ext uri="{FF2B5EF4-FFF2-40B4-BE49-F238E27FC236}">
                <a16:creationId xmlns:a16="http://schemas.microsoft.com/office/drawing/2014/main" id="{97660871-B275-47B1-BA53-29010B9FB491}"/>
              </a:ext>
            </a:extLst>
          </p:cNvPr>
          <p:cNvSpPr txBox="1">
            <a:spLocks/>
          </p:cNvSpPr>
          <p:nvPr/>
        </p:nvSpPr>
        <p:spPr>
          <a:xfrm>
            <a:off x="12530566" y="3136129"/>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Sequence Diagram</a:t>
            </a:r>
          </a:p>
        </p:txBody>
      </p:sp>
      <p:sp>
        <p:nvSpPr>
          <p:cNvPr id="6" name="Slide Number Placeholder 5">
            <a:extLst>
              <a:ext uri="{FF2B5EF4-FFF2-40B4-BE49-F238E27FC236}">
                <a16:creationId xmlns:a16="http://schemas.microsoft.com/office/drawing/2014/main" id="{76B74A4C-B5E0-766A-12A7-6110D31B254C}"/>
              </a:ext>
            </a:extLst>
          </p:cNvPr>
          <p:cNvSpPr>
            <a:spLocks noGrp="1"/>
          </p:cNvSpPr>
          <p:nvPr>
            <p:ph type="sldNum" sz="quarter" idx="12"/>
          </p:nvPr>
        </p:nvSpPr>
        <p:spPr/>
        <p:txBody>
          <a:bodyPr/>
          <a:lstStyle/>
          <a:p>
            <a:fld id="{DB4585A6-D5D8-4CBE-80DA-57547AF60910}" type="slidenum">
              <a:rPr lang="en-IN" smtClean="0"/>
              <a:t>13</a:t>
            </a:fld>
            <a:endParaRPr lang="en-IN"/>
          </a:p>
        </p:txBody>
      </p:sp>
    </p:spTree>
    <p:extLst>
      <p:ext uri="{BB962C8B-B14F-4D97-AF65-F5344CB8AC3E}">
        <p14:creationId xmlns:p14="http://schemas.microsoft.com/office/powerpoint/2010/main" val="429420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6D0E-22C2-4CEB-BFCA-4FD201CF020F}"/>
              </a:ext>
            </a:extLst>
          </p:cNvPr>
          <p:cNvSpPr>
            <a:spLocks noGrp="1"/>
          </p:cNvSpPr>
          <p:nvPr>
            <p:ph type="title"/>
          </p:nvPr>
        </p:nvSpPr>
        <p:spPr>
          <a:xfrm>
            <a:off x="838200" y="-52388"/>
            <a:ext cx="10515600" cy="1325563"/>
          </a:xfrm>
        </p:spPr>
        <p:txBody>
          <a:bodyPr/>
          <a:lstStyle/>
          <a:p>
            <a:pPr marL="0" indent="0" algn="ctr">
              <a:buFont typeface="Arial" panose="020B0604020202020204" pitchFamily="34" charset="0"/>
              <a:buNone/>
            </a:pPr>
            <a:r>
              <a:rPr lang="en-US" b="1" dirty="0"/>
              <a:t>SEQUENCE DIAGRAM</a:t>
            </a:r>
          </a:p>
        </p:txBody>
      </p:sp>
      <p:sp>
        <p:nvSpPr>
          <p:cNvPr id="9" name="Content Placeholder 2">
            <a:extLst>
              <a:ext uri="{FF2B5EF4-FFF2-40B4-BE49-F238E27FC236}">
                <a16:creationId xmlns:a16="http://schemas.microsoft.com/office/drawing/2014/main" id="{780CCE2D-6BB7-4EB5-8220-19ED3789E61A}"/>
              </a:ext>
            </a:extLst>
          </p:cNvPr>
          <p:cNvSpPr txBox="1">
            <a:spLocks/>
          </p:cNvSpPr>
          <p:nvPr/>
        </p:nvSpPr>
        <p:spPr>
          <a:xfrm>
            <a:off x="-5404055" y="2983729"/>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Activity Diagram</a:t>
            </a:r>
          </a:p>
        </p:txBody>
      </p:sp>
      <p:pic>
        <p:nvPicPr>
          <p:cNvPr id="11" name="Picture 10">
            <a:extLst>
              <a:ext uri="{FF2B5EF4-FFF2-40B4-BE49-F238E27FC236}">
                <a16:creationId xmlns:a16="http://schemas.microsoft.com/office/drawing/2014/main" id="{F289C6AC-9D6C-45B0-AA3A-5C542B24E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729" y="799022"/>
            <a:ext cx="3853543" cy="5513490"/>
          </a:xfrm>
          <a:prstGeom prst="rect">
            <a:avLst/>
          </a:prstGeom>
        </p:spPr>
      </p:pic>
      <p:pic>
        <p:nvPicPr>
          <p:cNvPr id="4" name="Picture 3">
            <a:extLst>
              <a:ext uri="{FF2B5EF4-FFF2-40B4-BE49-F238E27FC236}">
                <a16:creationId xmlns:a16="http://schemas.microsoft.com/office/drawing/2014/main" id="{E40211C2-764F-4EDA-8430-01CE5677F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600" y="1055061"/>
            <a:ext cx="6790800" cy="5627385"/>
          </a:xfrm>
          <a:prstGeom prst="rect">
            <a:avLst/>
          </a:prstGeom>
        </p:spPr>
      </p:pic>
      <p:sp>
        <p:nvSpPr>
          <p:cNvPr id="13" name="Content Placeholder 2">
            <a:extLst>
              <a:ext uri="{FF2B5EF4-FFF2-40B4-BE49-F238E27FC236}">
                <a16:creationId xmlns:a16="http://schemas.microsoft.com/office/drawing/2014/main" id="{EBBA9CD5-3966-4B4A-9E25-3A831D6FD19E}"/>
              </a:ext>
            </a:extLst>
          </p:cNvPr>
          <p:cNvSpPr txBox="1">
            <a:spLocks/>
          </p:cNvSpPr>
          <p:nvPr/>
        </p:nvSpPr>
        <p:spPr>
          <a:xfrm>
            <a:off x="-5404056" y="2642818"/>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Class Diagram</a:t>
            </a:r>
          </a:p>
        </p:txBody>
      </p:sp>
      <p:pic>
        <p:nvPicPr>
          <p:cNvPr id="14" name="Picture 13">
            <a:extLst>
              <a:ext uri="{FF2B5EF4-FFF2-40B4-BE49-F238E27FC236}">
                <a16:creationId xmlns:a16="http://schemas.microsoft.com/office/drawing/2014/main" id="{F8E9AB05-7F05-4DB7-9A02-7782CFC78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8265" y="726146"/>
            <a:ext cx="6790800" cy="5221446"/>
          </a:xfrm>
          <a:prstGeom prst="rect">
            <a:avLst/>
          </a:prstGeom>
        </p:spPr>
      </p:pic>
      <p:sp>
        <p:nvSpPr>
          <p:cNvPr id="5" name="Slide Number Placeholder 4">
            <a:extLst>
              <a:ext uri="{FF2B5EF4-FFF2-40B4-BE49-F238E27FC236}">
                <a16:creationId xmlns:a16="http://schemas.microsoft.com/office/drawing/2014/main" id="{067F362C-B0E5-C125-45A4-E7386EDB1695}"/>
              </a:ext>
            </a:extLst>
          </p:cNvPr>
          <p:cNvSpPr>
            <a:spLocks noGrp="1"/>
          </p:cNvSpPr>
          <p:nvPr>
            <p:ph type="sldNum" sz="quarter" idx="12"/>
          </p:nvPr>
        </p:nvSpPr>
        <p:spPr/>
        <p:txBody>
          <a:bodyPr/>
          <a:lstStyle/>
          <a:p>
            <a:fld id="{DB4585A6-D5D8-4CBE-80DA-57547AF60910}" type="slidenum">
              <a:rPr lang="en-IN" smtClean="0"/>
              <a:t>14</a:t>
            </a:fld>
            <a:endParaRPr lang="en-IN"/>
          </a:p>
        </p:txBody>
      </p:sp>
    </p:spTree>
    <p:extLst>
      <p:ext uri="{BB962C8B-B14F-4D97-AF65-F5344CB8AC3E}">
        <p14:creationId xmlns:p14="http://schemas.microsoft.com/office/powerpoint/2010/main" val="195125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BD69D04-5B7A-49BE-88E3-9EEE80720CF4}"/>
              </a:ext>
            </a:extLst>
          </p:cNvPr>
          <p:cNvSpPr txBox="1">
            <a:spLocks/>
          </p:cNvSpPr>
          <p:nvPr/>
        </p:nvSpPr>
        <p:spPr>
          <a:xfrm>
            <a:off x="13280571" y="3160712"/>
            <a:ext cx="2057400"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Use Case</a:t>
            </a:r>
          </a:p>
          <a:p>
            <a:pPr marL="0" indent="0" algn="ctr">
              <a:buFont typeface="Arial" panose="020B0604020202020204" pitchFamily="34" charset="0"/>
              <a:buNone/>
            </a:pPr>
            <a:r>
              <a:rPr lang="en-US" b="1"/>
              <a:t>Diagram</a:t>
            </a:r>
          </a:p>
        </p:txBody>
      </p:sp>
      <p:pic>
        <p:nvPicPr>
          <p:cNvPr id="7" name="Picture 6">
            <a:extLst>
              <a:ext uri="{FF2B5EF4-FFF2-40B4-BE49-F238E27FC236}">
                <a16:creationId xmlns:a16="http://schemas.microsoft.com/office/drawing/2014/main" id="{B4B9B599-EEF3-488B-B150-2A5E53ACB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600" y="769258"/>
            <a:ext cx="7638143" cy="6219371"/>
          </a:xfrm>
          <a:prstGeom prst="rect">
            <a:avLst/>
          </a:prstGeom>
        </p:spPr>
      </p:pic>
      <p:sp>
        <p:nvSpPr>
          <p:cNvPr id="9" name="Content Placeholder 2">
            <a:extLst>
              <a:ext uri="{FF2B5EF4-FFF2-40B4-BE49-F238E27FC236}">
                <a16:creationId xmlns:a16="http://schemas.microsoft.com/office/drawing/2014/main" id="{780CCE2D-6BB7-4EB5-8220-19ED3789E61A}"/>
              </a:ext>
            </a:extLst>
          </p:cNvPr>
          <p:cNvSpPr txBox="1">
            <a:spLocks/>
          </p:cNvSpPr>
          <p:nvPr/>
        </p:nvSpPr>
        <p:spPr>
          <a:xfrm>
            <a:off x="2963593" y="369319"/>
            <a:ext cx="6264814" cy="679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dirty="0">
                <a:latin typeface="Calibri Light" panose="020F0302020204030204" pitchFamily="34" charset="0"/>
                <a:cs typeface="Calibri Light" panose="020F0302020204030204" pitchFamily="34" charset="0"/>
              </a:rPr>
              <a:t>ACTIVITY DIAGRAM</a:t>
            </a:r>
          </a:p>
        </p:txBody>
      </p:sp>
      <p:pic>
        <p:nvPicPr>
          <p:cNvPr id="11" name="Picture 10">
            <a:extLst>
              <a:ext uri="{FF2B5EF4-FFF2-40B4-BE49-F238E27FC236}">
                <a16:creationId xmlns:a16="http://schemas.microsoft.com/office/drawing/2014/main" id="{F289C6AC-9D6C-45B0-AA3A-5C542B24E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610" y="1049088"/>
            <a:ext cx="3853543" cy="5513490"/>
          </a:xfrm>
          <a:prstGeom prst="rect">
            <a:avLst/>
          </a:prstGeom>
        </p:spPr>
      </p:pic>
      <p:sp>
        <p:nvSpPr>
          <p:cNvPr id="12" name="Content Placeholder 2">
            <a:extLst>
              <a:ext uri="{FF2B5EF4-FFF2-40B4-BE49-F238E27FC236}">
                <a16:creationId xmlns:a16="http://schemas.microsoft.com/office/drawing/2014/main" id="{D2DFA6CF-2FF0-474F-AA37-43E75F1C91A7}"/>
              </a:ext>
            </a:extLst>
          </p:cNvPr>
          <p:cNvSpPr txBox="1">
            <a:spLocks/>
          </p:cNvSpPr>
          <p:nvPr/>
        </p:nvSpPr>
        <p:spPr>
          <a:xfrm>
            <a:off x="12831099" y="3160712"/>
            <a:ext cx="3202506"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Use Case Diagram</a:t>
            </a:r>
          </a:p>
        </p:txBody>
      </p:sp>
      <p:sp>
        <p:nvSpPr>
          <p:cNvPr id="13" name="Content Placeholder 2">
            <a:extLst>
              <a:ext uri="{FF2B5EF4-FFF2-40B4-BE49-F238E27FC236}">
                <a16:creationId xmlns:a16="http://schemas.microsoft.com/office/drawing/2014/main" id="{B4793BC7-4917-473F-94F7-A9B13E436CB6}"/>
              </a:ext>
            </a:extLst>
          </p:cNvPr>
          <p:cNvSpPr txBox="1">
            <a:spLocks/>
          </p:cNvSpPr>
          <p:nvPr/>
        </p:nvSpPr>
        <p:spPr>
          <a:xfrm>
            <a:off x="13369436" y="3352025"/>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Activity Diagram</a:t>
            </a:r>
          </a:p>
        </p:txBody>
      </p:sp>
      <p:pic>
        <p:nvPicPr>
          <p:cNvPr id="14" name="Picture 13">
            <a:extLst>
              <a:ext uri="{FF2B5EF4-FFF2-40B4-BE49-F238E27FC236}">
                <a16:creationId xmlns:a16="http://schemas.microsoft.com/office/drawing/2014/main" id="{623D8E7D-F049-49F2-9100-346E746FD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858" y="769258"/>
            <a:ext cx="6790800" cy="5627385"/>
          </a:xfrm>
          <a:prstGeom prst="rect">
            <a:avLst/>
          </a:prstGeom>
        </p:spPr>
      </p:pic>
      <p:sp>
        <p:nvSpPr>
          <p:cNvPr id="10" name="Content Placeholder 2">
            <a:extLst>
              <a:ext uri="{FF2B5EF4-FFF2-40B4-BE49-F238E27FC236}">
                <a16:creationId xmlns:a16="http://schemas.microsoft.com/office/drawing/2014/main" id="{8BD5E21D-DDE9-41A1-AB8E-5BBF8465A534}"/>
              </a:ext>
            </a:extLst>
          </p:cNvPr>
          <p:cNvSpPr txBox="1">
            <a:spLocks/>
          </p:cNvSpPr>
          <p:nvPr/>
        </p:nvSpPr>
        <p:spPr>
          <a:xfrm>
            <a:off x="12933979" y="3136129"/>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Sequence Diagram</a:t>
            </a:r>
          </a:p>
        </p:txBody>
      </p:sp>
      <p:sp>
        <p:nvSpPr>
          <p:cNvPr id="4" name="Slide Number Placeholder 3">
            <a:extLst>
              <a:ext uri="{FF2B5EF4-FFF2-40B4-BE49-F238E27FC236}">
                <a16:creationId xmlns:a16="http://schemas.microsoft.com/office/drawing/2014/main" id="{ED5577AE-87AB-0F74-6BA1-CA2D3CE9A099}"/>
              </a:ext>
            </a:extLst>
          </p:cNvPr>
          <p:cNvSpPr>
            <a:spLocks noGrp="1"/>
          </p:cNvSpPr>
          <p:nvPr>
            <p:ph type="sldNum" sz="quarter" idx="12"/>
          </p:nvPr>
        </p:nvSpPr>
        <p:spPr/>
        <p:txBody>
          <a:bodyPr/>
          <a:lstStyle/>
          <a:p>
            <a:fld id="{DB4585A6-D5D8-4CBE-80DA-57547AF60910}" type="slidenum">
              <a:rPr lang="en-IN" smtClean="0"/>
              <a:t>15</a:t>
            </a:fld>
            <a:endParaRPr lang="en-IN"/>
          </a:p>
        </p:txBody>
      </p:sp>
    </p:spTree>
    <p:extLst>
      <p:ext uri="{BB962C8B-B14F-4D97-AF65-F5344CB8AC3E}">
        <p14:creationId xmlns:p14="http://schemas.microsoft.com/office/powerpoint/2010/main" val="365824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3AA1E7-2112-093B-95AA-AC8FE3B084F0}"/>
              </a:ext>
            </a:extLst>
          </p:cNvPr>
          <p:cNvSpPr txBox="1"/>
          <p:nvPr/>
        </p:nvSpPr>
        <p:spPr>
          <a:xfrm>
            <a:off x="462030" y="504033"/>
            <a:ext cx="3276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CONCLUSION:</a:t>
            </a:r>
            <a:endParaRPr lang="en-US" sz="3200">
              <a:cs typeface="Calibri" panose="020F0502020204030204"/>
            </a:endParaRPr>
          </a:p>
        </p:txBody>
      </p:sp>
      <p:sp>
        <p:nvSpPr>
          <p:cNvPr id="4" name="TextBox 3">
            <a:extLst>
              <a:ext uri="{FF2B5EF4-FFF2-40B4-BE49-F238E27FC236}">
                <a16:creationId xmlns:a16="http://schemas.microsoft.com/office/drawing/2014/main" id="{1107324A-6E47-E85F-3680-F3549799FC1B}"/>
              </a:ext>
            </a:extLst>
          </p:cNvPr>
          <p:cNvSpPr txBox="1"/>
          <p:nvPr/>
        </p:nvSpPr>
        <p:spPr>
          <a:xfrm>
            <a:off x="988448" y="1531637"/>
            <a:ext cx="1022066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ea typeface="+mn-lt"/>
                <a:cs typeface="+mn-lt"/>
              </a:rPr>
              <a:t>The stock market prediction project has shown how different methods can be used to forecast stock prices. Traditional techniques like fundamental analysis and technical analysis help us understand past performance and current financial conditions. These methods are useful but sometimes struggle with sudden market changes.</a:t>
            </a:r>
            <a:endParaRPr lang="en-US">
              <a:cs typeface="Calibri" panose="020F0502020204030204"/>
            </a:endParaRPr>
          </a:p>
          <a:p>
            <a:pPr algn="just"/>
            <a:endParaRPr lang="en-US" sz="2400">
              <a:ea typeface="+mn-lt"/>
              <a:cs typeface="+mn-lt"/>
            </a:endParaRPr>
          </a:p>
          <a:p>
            <a:pPr algn="just"/>
            <a:r>
              <a:rPr lang="en-US" sz="2400">
                <a:ea typeface="+mn-lt"/>
                <a:cs typeface="+mn-lt"/>
              </a:rPr>
              <a:t>Overall, the project highlights that using a mix of old and new methods can help make better predictions in the stock market. Continual improvement and adaptation of these methods will help in making more accurate forecasts and navigating the complexities of financial markets.</a:t>
            </a:r>
            <a:endParaRPr lang="en-US">
              <a:cs typeface="Calibri" panose="020F0502020204030204"/>
            </a:endParaRPr>
          </a:p>
        </p:txBody>
      </p:sp>
      <p:sp>
        <p:nvSpPr>
          <p:cNvPr id="5" name="Content Placeholder 2">
            <a:extLst>
              <a:ext uri="{FF2B5EF4-FFF2-40B4-BE49-F238E27FC236}">
                <a16:creationId xmlns:a16="http://schemas.microsoft.com/office/drawing/2014/main" id="{966DC597-3910-489A-B2ED-57C5162397A3}"/>
              </a:ext>
            </a:extLst>
          </p:cNvPr>
          <p:cNvSpPr txBox="1">
            <a:spLocks/>
          </p:cNvSpPr>
          <p:nvPr/>
        </p:nvSpPr>
        <p:spPr>
          <a:xfrm>
            <a:off x="-5404056" y="2642818"/>
            <a:ext cx="3282043" cy="2963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t>Class Diagram</a:t>
            </a:r>
          </a:p>
        </p:txBody>
      </p:sp>
      <p:pic>
        <p:nvPicPr>
          <p:cNvPr id="6" name="Picture 5">
            <a:extLst>
              <a:ext uri="{FF2B5EF4-FFF2-40B4-BE49-F238E27FC236}">
                <a16:creationId xmlns:a16="http://schemas.microsoft.com/office/drawing/2014/main" id="{FEB6B00C-B9E3-49C8-84B6-42F63ADB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8265" y="726146"/>
            <a:ext cx="6790800" cy="5221446"/>
          </a:xfrm>
          <a:prstGeom prst="rect">
            <a:avLst/>
          </a:prstGeom>
        </p:spPr>
      </p:pic>
      <p:sp>
        <p:nvSpPr>
          <p:cNvPr id="7" name="Title 1">
            <a:extLst>
              <a:ext uri="{FF2B5EF4-FFF2-40B4-BE49-F238E27FC236}">
                <a16:creationId xmlns:a16="http://schemas.microsoft.com/office/drawing/2014/main" id="{B232F237-08EC-4BAF-9BE5-1BFA5D41305E}"/>
              </a:ext>
            </a:extLst>
          </p:cNvPr>
          <p:cNvSpPr>
            <a:spLocks noGrp="1"/>
          </p:cNvSpPr>
          <p:nvPr>
            <p:ph type="title"/>
          </p:nvPr>
        </p:nvSpPr>
        <p:spPr>
          <a:xfrm>
            <a:off x="838200" y="-1114273"/>
            <a:ext cx="10515600" cy="1325563"/>
          </a:xfrm>
        </p:spPr>
        <p:txBody>
          <a:bodyPr/>
          <a:lstStyle/>
          <a:p>
            <a:pPr algn="ctr"/>
            <a:r>
              <a:rPr lang="en-US" b="1"/>
              <a:t>UML DIAGRAMS</a:t>
            </a:r>
          </a:p>
        </p:txBody>
      </p:sp>
      <p:pic>
        <p:nvPicPr>
          <p:cNvPr id="8" name="Picture 7">
            <a:extLst>
              <a:ext uri="{FF2B5EF4-FFF2-40B4-BE49-F238E27FC236}">
                <a16:creationId xmlns:a16="http://schemas.microsoft.com/office/drawing/2014/main" id="{5BA4A61F-9FDB-4267-ABE4-85E25E929E17}"/>
              </a:ext>
            </a:extLst>
          </p:cNvPr>
          <p:cNvPicPr>
            <a:picLocks noChangeAspect="1"/>
          </p:cNvPicPr>
          <p:nvPr/>
        </p:nvPicPr>
        <p:blipFill>
          <a:blip r:embed="rId3"/>
          <a:stretch/>
        </p:blipFill>
        <p:spPr bwMode="auto">
          <a:xfrm>
            <a:off x="0" y="-7846146"/>
            <a:ext cx="12192000" cy="6858000"/>
          </a:xfrm>
          <a:prstGeom prst="rect">
            <a:avLst/>
          </a:prstGeom>
        </p:spPr>
      </p:pic>
      <p:sp>
        <p:nvSpPr>
          <p:cNvPr id="9" name="Slide Number Placeholder 8">
            <a:extLst>
              <a:ext uri="{FF2B5EF4-FFF2-40B4-BE49-F238E27FC236}">
                <a16:creationId xmlns:a16="http://schemas.microsoft.com/office/drawing/2014/main" id="{E24309D3-651C-1FC2-0715-32DFC665D0C5}"/>
              </a:ext>
            </a:extLst>
          </p:cNvPr>
          <p:cNvSpPr>
            <a:spLocks noGrp="1"/>
          </p:cNvSpPr>
          <p:nvPr>
            <p:ph type="sldNum" sz="quarter" idx="12"/>
          </p:nvPr>
        </p:nvSpPr>
        <p:spPr/>
        <p:txBody>
          <a:bodyPr/>
          <a:lstStyle/>
          <a:p>
            <a:fld id="{DB4585A6-D5D8-4CBE-80DA-57547AF60910}" type="slidenum">
              <a:rPr lang="en-IN" smtClean="0"/>
              <a:t>16</a:t>
            </a:fld>
            <a:endParaRPr lang="en-IN"/>
          </a:p>
        </p:txBody>
      </p:sp>
    </p:spTree>
    <p:extLst>
      <p:ext uri="{BB962C8B-B14F-4D97-AF65-F5344CB8AC3E}">
        <p14:creationId xmlns:p14="http://schemas.microsoft.com/office/powerpoint/2010/main" val="359853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E9F2-CADE-47C2-987C-991ED4873E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638DCF-965B-4D5F-9DC4-AEF01744F858}"/>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A4B79601-FCAF-446B-92F9-5AA748B9FDFF}"/>
              </a:ext>
            </a:extLst>
          </p:cNvPr>
          <p:cNvSpPr txBox="1"/>
          <p:nvPr/>
        </p:nvSpPr>
        <p:spPr>
          <a:xfrm>
            <a:off x="462030" y="504033"/>
            <a:ext cx="32762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cs typeface="Calibri"/>
              </a:rPr>
              <a:t>CONCLUSION:</a:t>
            </a:r>
            <a:endParaRPr lang="en-US" sz="3200">
              <a:cs typeface="Calibri" panose="020F0502020204030204"/>
            </a:endParaRPr>
          </a:p>
        </p:txBody>
      </p:sp>
      <p:sp>
        <p:nvSpPr>
          <p:cNvPr id="6" name="TextBox 5">
            <a:extLst>
              <a:ext uri="{FF2B5EF4-FFF2-40B4-BE49-F238E27FC236}">
                <a16:creationId xmlns:a16="http://schemas.microsoft.com/office/drawing/2014/main" id="{20C1C75F-505B-4871-981A-F4A49644531A}"/>
              </a:ext>
            </a:extLst>
          </p:cNvPr>
          <p:cNvSpPr txBox="1"/>
          <p:nvPr/>
        </p:nvSpPr>
        <p:spPr>
          <a:xfrm>
            <a:off x="988448" y="1531637"/>
            <a:ext cx="1022066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ea typeface="+mn-lt"/>
                <a:cs typeface="+mn-lt"/>
              </a:rPr>
              <a:t>The stock market prediction project has shown how different methods can be used to forecast stock prices. Traditional techniques like fundamental analysis and technical analysis help us understand past performance and current financial conditions. These methods are useful but sometimes struggle with sudden market changes.</a:t>
            </a:r>
            <a:endParaRPr lang="en-US">
              <a:cs typeface="Calibri" panose="020F0502020204030204"/>
            </a:endParaRPr>
          </a:p>
          <a:p>
            <a:pPr algn="just"/>
            <a:endParaRPr lang="en-US" sz="2400">
              <a:ea typeface="+mn-lt"/>
              <a:cs typeface="+mn-lt"/>
            </a:endParaRPr>
          </a:p>
          <a:p>
            <a:pPr algn="just"/>
            <a:r>
              <a:rPr lang="en-US" sz="2400">
                <a:ea typeface="+mn-lt"/>
                <a:cs typeface="+mn-lt"/>
              </a:rPr>
              <a:t>Overall, the project highlights that using a mix of old and new methods can help make better predictions in the stock market. Continual improvement and adaptation of these methods will help in making more accurate forecasts and navigating the complexities of financial markets.</a:t>
            </a:r>
            <a:endParaRPr lang="en-US">
              <a:cs typeface="Calibri" panose="020F0502020204030204"/>
            </a:endParaRPr>
          </a:p>
        </p:txBody>
      </p:sp>
      <p:pic>
        <p:nvPicPr>
          <p:cNvPr id="4" name="Picture 3">
            <a:extLst>
              <a:ext uri="{FF2B5EF4-FFF2-40B4-BE49-F238E27FC236}">
                <a16:creationId xmlns:a16="http://schemas.microsoft.com/office/drawing/2014/main" id="{E139E575-24CF-47FB-84AA-E9011F8611C1}"/>
              </a:ext>
            </a:extLst>
          </p:cNvPr>
          <p:cNvPicPr>
            <a:picLocks noChangeAspect="1"/>
          </p:cNvPicPr>
          <p:nvPr/>
        </p:nvPicPr>
        <p:blipFill>
          <a:blip r:embed="rId2"/>
          <a:stretch/>
        </p:blipFill>
        <p:spPr bwMode="auto">
          <a:xfrm>
            <a:off x="0" y="0"/>
            <a:ext cx="12192000" cy="6858000"/>
          </a:xfrm>
          <a:prstGeom prst="rect">
            <a:avLst/>
          </a:prstGeom>
        </p:spPr>
      </p:pic>
      <p:sp>
        <p:nvSpPr>
          <p:cNvPr id="8" name="Slide Number Placeholder 7">
            <a:extLst>
              <a:ext uri="{FF2B5EF4-FFF2-40B4-BE49-F238E27FC236}">
                <a16:creationId xmlns:a16="http://schemas.microsoft.com/office/drawing/2014/main" id="{FA088FFD-F731-A599-4040-AA68429DE6F7}"/>
              </a:ext>
            </a:extLst>
          </p:cNvPr>
          <p:cNvSpPr>
            <a:spLocks noGrp="1"/>
          </p:cNvSpPr>
          <p:nvPr>
            <p:ph type="sldNum" sz="quarter" idx="12"/>
          </p:nvPr>
        </p:nvSpPr>
        <p:spPr/>
        <p:txBody>
          <a:bodyPr/>
          <a:lstStyle/>
          <a:p>
            <a:fld id="{DB4585A6-D5D8-4CBE-80DA-57547AF60910}" type="slidenum">
              <a:rPr lang="en-IN" smtClean="0"/>
              <a:t>17</a:t>
            </a:fld>
            <a:endParaRPr lang="en-IN"/>
          </a:p>
        </p:txBody>
      </p:sp>
    </p:spTree>
    <p:extLst>
      <p:ext uri="{BB962C8B-B14F-4D97-AF65-F5344CB8AC3E}">
        <p14:creationId xmlns:p14="http://schemas.microsoft.com/office/powerpoint/2010/main" val="13661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D4F210E-96FE-7849-0E3D-C8CA3C9BBF4C}"/>
              </a:ext>
            </a:extLst>
          </p:cNvPr>
          <p:cNvSpPr>
            <a:spLocks noGrp="1"/>
          </p:cNvSpPr>
          <p:nvPr>
            <p:ph type="title"/>
          </p:nvPr>
        </p:nvSpPr>
        <p:spPr>
          <a:xfrm>
            <a:off x="885094" y="241067"/>
            <a:ext cx="5393361" cy="1325563"/>
          </a:xfrm>
        </p:spPr>
        <p:txBody>
          <a:bodyPr>
            <a:normAutofit/>
          </a:bodyPr>
          <a:lstStyle/>
          <a:p>
            <a:r>
              <a:rPr lang="en-US" b="1">
                <a:cs typeface="Calibri Light"/>
              </a:rPr>
              <a:t>CONTENTS:</a:t>
            </a:r>
          </a:p>
        </p:txBody>
      </p:sp>
      <p:sp>
        <p:nvSpPr>
          <p:cNvPr id="3" name="Content Placeholder 2">
            <a:extLst>
              <a:ext uri="{FF2B5EF4-FFF2-40B4-BE49-F238E27FC236}">
                <a16:creationId xmlns:a16="http://schemas.microsoft.com/office/drawing/2014/main" id="{6A818269-9A55-D708-C773-9FC73A1BBC5C}"/>
              </a:ext>
            </a:extLst>
          </p:cNvPr>
          <p:cNvSpPr>
            <a:spLocks noGrp="1"/>
          </p:cNvSpPr>
          <p:nvPr>
            <p:ph idx="1"/>
          </p:nvPr>
        </p:nvSpPr>
        <p:spPr>
          <a:xfrm>
            <a:off x="707750" y="1295416"/>
            <a:ext cx="5570705" cy="4351338"/>
          </a:xfrm>
        </p:spPr>
        <p:txBody>
          <a:bodyPr vert="horz" lIns="91440" tIns="45720" rIns="91440" bIns="45720" rtlCol="0">
            <a:noAutofit/>
          </a:bodyPr>
          <a:lstStyle/>
          <a:p>
            <a:pPr>
              <a:lnSpc>
                <a:spcPct val="100000"/>
              </a:lnSpc>
            </a:pPr>
            <a:r>
              <a:rPr lang="en-US" sz="2400">
                <a:cs typeface="Calibri"/>
              </a:rPr>
              <a:t>ABSTRACT</a:t>
            </a:r>
          </a:p>
          <a:p>
            <a:pPr>
              <a:lnSpc>
                <a:spcPct val="100000"/>
              </a:lnSpc>
            </a:pPr>
            <a:r>
              <a:rPr lang="en-US" sz="2400">
                <a:cs typeface="Calibri"/>
              </a:rPr>
              <a:t>INTRODUCTION</a:t>
            </a:r>
          </a:p>
          <a:p>
            <a:pPr>
              <a:lnSpc>
                <a:spcPct val="100000"/>
              </a:lnSpc>
            </a:pPr>
            <a:r>
              <a:rPr lang="en-US" sz="2400">
                <a:cs typeface="Calibri"/>
              </a:rPr>
              <a:t>USED TECHNOLOGIES</a:t>
            </a:r>
          </a:p>
          <a:p>
            <a:pPr>
              <a:lnSpc>
                <a:spcPct val="100000"/>
              </a:lnSpc>
            </a:pPr>
            <a:r>
              <a:rPr lang="en-US" sz="2400">
                <a:cs typeface="Calibri"/>
              </a:rPr>
              <a:t>EXISTING SYSTEM</a:t>
            </a:r>
          </a:p>
          <a:p>
            <a:pPr>
              <a:lnSpc>
                <a:spcPct val="100000"/>
              </a:lnSpc>
            </a:pPr>
            <a:r>
              <a:rPr lang="en-US" sz="2400">
                <a:cs typeface="Calibri"/>
              </a:rPr>
              <a:t>LIMITATIONS OF EXISTING SYSTEM</a:t>
            </a:r>
          </a:p>
          <a:p>
            <a:pPr>
              <a:lnSpc>
                <a:spcPct val="100000"/>
              </a:lnSpc>
            </a:pPr>
            <a:r>
              <a:rPr lang="en-US" sz="2400">
                <a:cs typeface="Calibri"/>
              </a:rPr>
              <a:t>PROPOSED SYSTEM</a:t>
            </a:r>
          </a:p>
          <a:p>
            <a:pPr>
              <a:lnSpc>
                <a:spcPct val="100000"/>
              </a:lnSpc>
            </a:pPr>
            <a:r>
              <a:rPr lang="en-US" sz="2400">
                <a:cs typeface="Calibri"/>
              </a:rPr>
              <a:t>ADVANTAGES OF PROPOSED SYSTEM</a:t>
            </a:r>
          </a:p>
          <a:p>
            <a:pPr>
              <a:lnSpc>
                <a:spcPct val="100000"/>
              </a:lnSpc>
            </a:pPr>
            <a:r>
              <a:rPr lang="en-US" sz="2400">
                <a:cs typeface="Calibri"/>
              </a:rPr>
              <a:t>SOFTWARE &amp; HARDWARE REQUIREMENTS </a:t>
            </a:r>
          </a:p>
          <a:p>
            <a:pPr>
              <a:lnSpc>
                <a:spcPct val="100000"/>
              </a:lnSpc>
            </a:pPr>
            <a:r>
              <a:rPr lang="en-US" sz="2400">
                <a:cs typeface="Calibri"/>
              </a:rPr>
              <a:t>UML DIAGRAMS</a:t>
            </a:r>
          </a:p>
          <a:p>
            <a:pPr>
              <a:lnSpc>
                <a:spcPct val="100000"/>
              </a:lnSpc>
            </a:pPr>
            <a:r>
              <a:rPr lang="en-US" sz="2400">
                <a:cs typeface="Calibri"/>
              </a:rPr>
              <a:t>CONCLUSION</a:t>
            </a:r>
          </a:p>
        </p:txBody>
      </p:sp>
      <p:pic>
        <p:nvPicPr>
          <p:cNvPr id="4" name="Picture 3" descr="A person running up a graph&#10;&#10;Description automatically generated">
            <a:extLst>
              <a:ext uri="{FF2B5EF4-FFF2-40B4-BE49-F238E27FC236}">
                <a16:creationId xmlns:a16="http://schemas.microsoft.com/office/drawing/2014/main" id="{C1566DE8-28C5-4712-9070-A0131902B2AD}"/>
              </a:ext>
            </a:extLst>
          </p:cNvPr>
          <p:cNvPicPr>
            <a:picLocks noChangeAspect="1"/>
          </p:cNvPicPr>
          <p:nvPr/>
        </p:nvPicPr>
        <p:blipFill>
          <a:blip r:embed="rId2"/>
          <a:srcRect l="22473" r="21196"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3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CDF137D-BD45-3517-8F56-747DE31E6F8C}"/>
              </a:ext>
            </a:extLst>
          </p:cNvPr>
          <p:cNvSpPr>
            <a:spLocks noGrp="1"/>
          </p:cNvSpPr>
          <p:nvPr>
            <p:ph type="sldNum" sz="quarter" idx="12"/>
          </p:nvPr>
        </p:nvSpPr>
        <p:spPr/>
        <p:txBody>
          <a:bodyPr/>
          <a:lstStyle/>
          <a:p>
            <a:fld id="{DB4585A6-D5D8-4CBE-80DA-57547AF60910}" type="slidenum">
              <a:rPr lang="en-IN" smtClean="0"/>
              <a:t>2</a:t>
            </a:fld>
            <a:endParaRPr lang="en-IN"/>
          </a:p>
        </p:txBody>
      </p:sp>
    </p:spTree>
    <p:extLst>
      <p:ext uri="{BB962C8B-B14F-4D97-AF65-F5344CB8AC3E}">
        <p14:creationId xmlns:p14="http://schemas.microsoft.com/office/powerpoint/2010/main" val="256960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FAF95A2-1461-137E-7136-7E03303B17B6}"/>
              </a:ext>
            </a:extLst>
          </p:cNvPr>
          <p:cNvSpPr>
            <a:spLocks noGrp="1"/>
          </p:cNvSpPr>
          <p:nvPr>
            <p:ph type="title"/>
          </p:nvPr>
        </p:nvSpPr>
        <p:spPr>
          <a:xfrm>
            <a:off x="565030" y="293238"/>
            <a:ext cx="5393361" cy="1325563"/>
          </a:xfrm>
        </p:spPr>
        <p:txBody>
          <a:bodyPr>
            <a:normAutofit/>
          </a:bodyPr>
          <a:lstStyle/>
          <a:p>
            <a:r>
              <a:rPr lang="en-US" b="1">
                <a:latin typeface="Consolas"/>
                <a:cs typeface="Calibri Light"/>
              </a:rPr>
              <a:t>ABSTRACT:</a:t>
            </a:r>
            <a:endParaRPr lang="en-US" b="1">
              <a:latin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24DD78D3-08E9-739B-D72B-E0444CD9B93C}"/>
              </a:ext>
            </a:extLst>
          </p:cNvPr>
          <p:cNvSpPr>
            <a:spLocks noGrp="1"/>
          </p:cNvSpPr>
          <p:nvPr>
            <p:ph idx="1"/>
          </p:nvPr>
        </p:nvSpPr>
        <p:spPr>
          <a:xfrm>
            <a:off x="442044" y="1480569"/>
            <a:ext cx="5479625" cy="4351338"/>
          </a:xfrm>
        </p:spPr>
        <p:txBody>
          <a:bodyPr vert="horz" lIns="91440" tIns="45720" rIns="91440" bIns="45720" rtlCol="0" anchor="t">
            <a:noAutofit/>
          </a:bodyPr>
          <a:lstStyle/>
          <a:p>
            <a:pPr algn="just"/>
            <a:r>
              <a:rPr lang="en-US" sz="2000">
                <a:ea typeface="+mn-lt"/>
                <a:cs typeface="+mn-lt"/>
              </a:rPr>
              <a:t>Stock market prediction is about forecasting how stock prices will change in the future. This can be done using various methods. Traditional approaches look at a company's financial health, industry conditions, and overall economic factors to gauge future performance. Meanwhile, technical analysis examines past stock price movements and trading patterns to predict future trends.</a:t>
            </a:r>
            <a:endParaRPr lang="en-US"/>
          </a:p>
          <a:p>
            <a:pPr algn="just"/>
            <a:r>
              <a:rPr lang="en-US" sz="2000">
                <a:ea typeface="+mn-lt"/>
                <a:cs typeface="+mn-lt"/>
              </a:rPr>
              <a:t>Additionally, modern predictive methods utilize advanced algorithms and deep learning to analyze vast amounts of data from diverse sources, uncovering complex patterns and trends that might not be evident through traditional methods. These approaches adapt to new information in real-time, enhancing the accuracy and relevance of forecasts.</a:t>
            </a:r>
            <a:endParaRPr lang="en-US" sz="2000">
              <a:cs typeface="Calibri" panose="020F0502020204030204"/>
            </a:endParaRPr>
          </a:p>
        </p:txBody>
      </p:sp>
      <p:pic>
        <p:nvPicPr>
          <p:cNvPr id="4" name="Picture 3" descr="A green line going up on a black screen&#10;&#10;Description automatically generated">
            <a:extLst>
              <a:ext uri="{FF2B5EF4-FFF2-40B4-BE49-F238E27FC236}">
                <a16:creationId xmlns:a16="http://schemas.microsoft.com/office/drawing/2014/main" id="{7B053FDD-50F1-8269-8A17-073EB102AC0C}"/>
              </a:ext>
            </a:extLst>
          </p:cNvPr>
          <p:cNvPicPr>
            <a:picLocks noChangeAspect="1"/>
          </p:cNvPicPr>
          <p:nvPr/>
        </p:nvPicPr>
        <p:blipFill>
          <a:blip r:embed="rId2"/>
          <a:srcRect l="8053" r="17043"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D8FD0D6-26DB-D2AE-4F23-F4D7ADA87A5B}"/>
              </a:ext>
            </a:extLst>
          </p:cNvPr>
          <p:cNvSpPr>
            <a:spLocks noGrp="1"/>
          </p:cNvSpPr>
          <p:nvPr>
            <p:ph type="sldNum" sz="quarter" idx="12"/>
          </p:nvPr>
        </p:nvSpPr>
        <p:spPr/>
        <p:txBody>
          <a:bodyPr/>
          <a:lstStyle/>
          <a:p>
            <a:fld id="{DB4585A6-D5D8-4CBE-80DA-57547AF60910}" type="slidenum">
              <a:rPr lang="en-IN" smtClean="0"/>
              <a:t>3</a:t>
            </a:fld>
            <a:endParaRPr lang="en-IN"/>
          </a:p>
        </p:txBody>
      </p:sp>
    </p:spTree>
    <p:extLst>
      <p:ext uri="{BB962C8B-B14F-4D97-AF65-F5344CB8AC3E}">
        <p14:creationId xmlns:p14="http://schemas.microsoft.com/office/powerpoint/2010/main" val="181465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3826EAA-5196-7CB9-9F69-9EB2988369FD}"/>
              </a:ext>
            </a:extLst>
          </p:cNvPr>
          <p:cNvSpPr txBox="1"/>
          <p:nvPr/>
        </p:nvSpPr>
        <p:spPr>
          <a:xfrm>
            <a:off x="741356" y="550782"/>
            <a:ext cx="4951307" cy="8785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mj-lt"/>
                <a:ea typeface="+mj-ea"/>
                <a:cs typeface="+mj-cs"/>
              </a:rPr>
              <a:t>INTRODUCTION</a:t>
            </a:r>
            <a:r>
              <a:rPr lang="en-US" sz="5400" b="1">
                <a:latin typeface="+mj-lt"/>
                <a:ea typeface="+mj-ea"/>
                <a:cs typeface="+mj-cs"/>
              </a:rPr>
              <a:t>:</a:t>
            </a:r>
          </a:p>
        </p:txBody>
      </p:sp>
      <p:sp>
        <p:nvSpPr>
          <p:cNvPr id="17" name="TextBox 16">
            <a:extLst>
              <a:ext uri="{FF2B5EF4-FFF2-40B4-BE49-F238E27FC236}">
                <a16:creationId xmlns:a16="http://schemas.microsoft.com/office/drawing/2014/main" id="{78914339-DB9F-72AE-8E07-12605FFB3DE9}"/>
              </a:ext>
            </a:extLst>
          </p:cNvPr>
          <p:cNvSpPr txBox="1"/>
          <p:nvPr/>
        </p:nvSpPr>
        <p:spPr>
          <a:xfrm>
            <a:off x="525061" y="1650824"/>
            <a:ext cx="5048721"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r>
              <a:rPr lang="en-US" sz="2000">
                <a:latin typeface="Calibri"/>
                <a:cs typeface="Calibri"/>
              </a:rPr>
              <a:t>The "MarketMaven" project aims to create a deep learning system to forecast future stock trends by analyzing historical stock data. By using advanced algorithms like time series analysis, regression models, and neural networks, the model identifies patterns in stock prices and trading volumes. </a:t>
            </a:r>
            <a:endParaRPr lang="en-US"/>
          </a:p>
          <a:p>
            <a:pPr indent="-228600" algn="just">
              <a:lnSpc>
                <a:spcPct val="90000"/>
              </a:lnSpc>
              <a:spcAft>
                <a:spcPts val="600"/>
              </a:spcAft>
              <a:buFont typeface="Arial" panose="020B0604020202020204" pitchFamily="34" charset="0"/>
              <a:buChar char="•"/>
            </a:pPr>
            <a:r>
              <a:rPr lang="en-US" sz="2000">
                <a:latin typeface="Calibri"/>
                <a:cs typeface="Calibri"/>
              </a:rPr>
              <a:t>The system is trained on diverse stock data to improve its accuracy. The goal is to provide insights that help investors make informed decisions in the stock market. By identifying potential trends and movements in the stock market, the MarketMaven aims to support more strategic and data-driven approaches to trading, thereby contributing to more effective financial management in a volatile market environment. </a:t>
            </a:r>
          </a:p>
        </p:txBody>
      </p:sp>
      <p:pic>
        <p:nvPicPr>
          <p:cNvPr id="19" name="Picture 18" descr="A wall mural of a bull in a room">
            <a:extLst>
              <a:ext uri="{FF2B5EF4-FFF2-40B4-BE49-F238E27FC236}">
                <a16:creationId xmlns:a16="http://schemas.microsoft.com/office/drawing/2014/main" id="{A6C49699-361A-B390-408A-4EA28C1F7336}"/>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18000" contrast="-56000"/>
                    </a14:imgEffect>
                  </a14:imgLayer>
                </a14:imgProps>
              </a:ext>
            </a:extLst>
          </a:blip>
          <a:srcRect l="16424" r="14617" b="-1"/>
          <a:stretch/>
        </p:blipFill>
        <p:spPr>
          <a:xfrm>
            <a:off x="5983070" y="10"/>
            <a:ext cx="627492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pSp>
        <p:nvGrpSpPr>
          <p:cNvPr id="5" name="Group 4">
            <a:extLst>
              <a:ext uri="{FF2B5EF4-FFF2-40B4-BE49-F238E27FC236}">
                <a16:creationId xmlns:a16="http://schemas.microsoft.com/office/drawing/2014/main" id="{844DABD7-5FF1-4DB5-A317-78884DF0DB76}"/>
              </a:ext>
            </a:extLst>
          </p:cNvPr>
          <p:cNvGrpSpPr/>
          <p:nvPr/>
        </p:nvGrpSpPr>
        <p:grpSpPr>
          <a:xfrm>
            <a:off x="-3963935" y="1984625"/>
            <a:ext cx="3143689" cy="4057650"/>
            <a:chOff x="637563" y="1984625"/>
            <a:chExt cx="3143689" cy="4057650"/>
          </a:xfrm>
        </p:grpSpPr>
        <p:sp>
          <p:nvSpPr>
            <p:cNvPr id="6" name="Flowchart: Alternative Process 654631343">
              <a:extLst>
                <a:ext uri="{FF2B5EF4-FFF2-40B4-BE49-F238E27FC236}">
                  <a16:creationId xmlns:a16="http://schemas.microsoft.com/office/drawing/2014/main" id="{B49AAA04-DA02-4A3C-A64A-5C5F87A7B541}"/>
                </a:ext>
              </a:extLst>
            </p:cNvPr>
            <p:cNvSpPr/>
            <p:nvPr/>
          </p:nvSpPr>
          <p:spPr bwMode="auto">
            <a:xfrm>
              <a:off x="771132"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7" name="Picture 6">
              <a:extLst>
                <a:ext uri="{FF2B5EF4-FFF2-40B4-BE49-F238E27FC236}">
                  <a16:creationId xmlns:a16="http://schemas.microsoft.com/office/drawing/2014/main" id="{8486ADA7-2076-4BCA-AB8A-0B5E28EC0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63" y="2471713"/>
              <a:ext cx="3143689" cy="3143689"/>
            </a:xfrm>
            <a:prstGeom prst="rect">
              <a:avLst/>
            </a:prstGeom>
          </p:spPr>
        </p:pic>
      </p:grpSp>
      <p:grpSp>
        <p:nvGrpSpPr>
          <p:cNvPr id="8" name="Group 7">
            <a:extLst>
              <a:ext uri="{FF2B5EF4-FFF2-40B4-BE49-F238E27FC236}">
                <a16:creationId xmlns:a16="http://schemas.microsoft.com/office/drawing/2014/main" id="{4F7CBFF7-224E-4AA1-BF6E-9AFA6A1C9718}"/>
              </a:ext>
            </a:extLst>
          </p:cNvPr>
          <p:cNvGrpSpPr/>
          <p:nvPr/>
        </p:nvGrpSpPr>
        <p:grpSpPr>
          <a:xfrm>
            <a:off x="13440785" y="1984625"/>
            <a:ext cx="2876549" cy="4057650"/>
            <a:chOff x="8544319" y="1984625"/>
            <a:chExt cx="2876549" cy="4057650"/>
          </a:xfrm>
        </p:grpSpPr>
        <p:sp>
          <p:nvSpPr>
            <p:cNvPr id="9" name="Flowchart: Alternative Process 654631343">
              <a:extLst>
                <a:ext uri="{FF2B5EF4-FFF2-40B4-BE49-F238E27FC236}">
                  <a16:creationId xmlns:a16="http://schemas.microsoft.com/office/drawing/2014/main" id="{9D5043AE-2CA1-4B18-BC5F-1896B7F010A2}"/>
                </a:ext>
              </a:extLst>
            </p:cNvPr>
            <p:cNvSpPr/>
            <p:nvPr/>
          </p:nvSpPr>
          <p:spPr bwMode="auto">
            <a:xfrm>
              <a:off x="8544319"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0" name="Picture 9">
              <a:extLst>
                <a:ext uri="{FF2B5EF4-FFF2-40B4-BE49-F238E27FC236}">
                  <a16:creationId xmlns:a16="http://schemas.microsoft.com/office/drawing/2014/main" id="{2DEB4A69-3F21-4BF8-B3B1-0AA45C5650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133" y="2539044"/>
              <a:ext cx="2724530" cy="2953162"/>
            </a:xfrm>
            <a:prstGeom prst="rect">
              <a:avLst/>
            </a:prstGeom>
          </p:spPr>
        </p:pic>
      </p:grpSp>
      <p:grpSp>
        <p:nvGrpSpPr>
          <p:cNvPr id="11" name="Group 10">
            <a:extLst>
              <a:ext uri="{FF2B5EF4-FFF2-40B4-BE49-F238E27FC236}">
                <a16:creationId xmlns:a16="http://schemas.microsoft.com/office/drawing/2014/main" id="{2079A265-03E4-413A-A0D3-1494D0A5D6A8}"/>
              </a:ext>
            </a:extLst>
          </p:cNvPr>
          <p:cNvGrpSpPr/>
          <p:nvPr/>
        </p:nvGrpSpPr>
        <p:grpSpPr>
          <a:xfrm>
            <a:off x="4053896" y="8091070"/>
            <a:ext cx="4167585" cy="4057650"/>
            <a:chOff x="4053896" y="1902188"/>
            <a:chExt cx="4167585" cy="4057650"/>
          </a:xfrm>
        </p:grpSpPr>
        <p:sp>
          <p:nvSpPr>
            <p:cNvPr id="12" name="Flowchart: Alternative Process 654631343">
              <a:extLst>
                <a:ext uri="{FF2B5EF4-FFF2-40B4-BE49-F238E27FC236}">
                  <a16:creationId xmlns:a16="http://schemas.microsoft.com/office/drawing/2014/main" id="{616D9B5C-F514-485C-B066-A8198752D70A}"/>
                </a:ext>
              </a:extLst>
            </p:cNvPr>
            <p:cNvSpPr/>
            <p:nvPr/>
          </p:nvSpPr>
          <p:spPr bwMode="auto">
            <a:xfrm>
              <a:off x="4699413" y="1902188"/>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3" name="Picture 12">
              <a:extLst>
                <a:ext uri="{FF2B5EF4-FFF2-40B4-BE49-F238E27FC236}">
                  <a16:creationId xmlns:a16="http://schemas.microsoft.com/office/drawing/2014/main" id="{C781F49D-9C71-4EA6-BA2B-2A2E56B23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3896" y="2354203"/>
              <a:ext cx="4167585" cy="3125689"/>
            </a:xfrm>
            <a:prstGeom prst="rect">
              <a:avLst/>
            </a:prstGeom>
          </p:spPr>
        </p:pic>
      </p:grpSp>
      <p:sp>
        <p:nvSpPr>
          <p:cNvPr id="3" name="Slide Number Placeholder 2">
            <a:extLst>
              <a:ext uri="{FF2B5EF4-FFF2-40B4-BE49-F238E27FC236}">
                <a16:creationId xmlns:a16="http://schemas.microsoft.com/office/drawing/2014/main" id="{07AA0833-92A2-3EC1-A1D4-34FBA83F3F80}"/>
              </a:ext>
            </a:extLst>
          </p:cNvPr>
          <p:cNvSpPr>
            <a:spLocks noGrp="1"/>
          </p:cNvSpPr>
          <p:nvPr>
            <p:ph type="sldNum" sz="quarter" idx="12"/>
          </p:nvPr>
        </p:nvSpPr>
        <p:spPr/>
        <p:txBody>
          <a:bodyPr/>
          <a:lstStyle/>
          <a:p>
            <a:fld id="{DB4585A6-D5D8-4CBE-80DA-57547AF60910}" type="slidenum">
              <a:rPr lang="en-IN" smtClean="0"/>
              <a:t>4</a:t>
            </a:fld>
            <a:endParaRPr lang="en-IN"/>
          </a:p>
        </p:txBody>
      </p:sp>
    </p:spTree>
    <p:extLst>
      <p:ext uri="{BB962C8B-B14F-4D97-AF65-F5344CB8AC3E}">
        <p14:creationId xmlns:p14="http://schemas.microsoft.com/office/powerpoint/2010/main" val="3898856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A226-59D7-4059-9F1B-92BB76426185}"/>
              </a:ext>
            </a:extLst>
          </p:cNvPr>
          <p:cNvSpPr>
            <a:spLocks noGrp="1"/>
          </p:cNvSpPr>
          <p:nvPr>
            <p:ph type="title"/>
          </p:nvPr>
        </p:nvSpPr>
        <p:spPr/>
        <p:txBody>
          <a:bodyPr/>
          <a:lstStyle/>
          <a:p>
            <a:pPr algn="ctr"/>
            <a:r>
              <a:rPr lang="en-US" b="1"/>
              <a:t>USED TECHNOLOGIES</a:t>
            </a:r>
          </a:p>
        </p:txBody>
      </p:sp>
      <p:grpSp>
        <p:nvGrpSpPr>
          <p:cNvPr id="3" name="Group 2">
            <a:extLst>
              <a:ext uri="{FF2B5EF4-FFF2-40B4-BE49-F238E27FC236}">
                <a16:creationId xmlns:a16="http://schemas.microsoft.com/office/drawing/2014/main" id="{0C7C9DD8-5050-44E0-ABB4-848478CE01FE}"/>
              </a:ext>
            </a:extLst>
          </p:cNvPr>
          <p:cNvGrpSpPr/>
          <p:nvPr/>
        </p:nvGrpSpPr>
        <p:grpSpPr>
          <a:xfrm>
            <a:off x="637563" y="1984625"/>
            <a:ext cx="3143689" cy="4057650"/>
            <a:chOff x="637563" y="1984625"/>
            <a:chExt cx="3143689" cy="4057650"/>
          </a:xfrm>
        </p:grpSpPr>
        <p:sp>
          <p:nvSpPr>
            <p:cNvPr id="20" name="Flowchart: Alternative Process 654631343">
              <a:extLst>
                <a:ext uri="{FF2B5EF4-FFF2-40B4-BE49-F238E27FC236}">
                  <a16:creationId xmlns:a16="http://schemas.microsoft.com/office/drawing/2014/main" id="{4F05BDAF-B155-44D7-96A7-49828128BAE6}"/>
                </a:ext>
              </a:extLst>
            </p:cNvPr>
            <p:cNvSpPr/>
            <p:nvPr/>
          </p:nvSpPr>
          <p:spPr bwMode="auto">
            <a:xfrm>
              <a:off x="771132"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5" name="Picture 4">
              <a:extLst>
                <a:ext uri="{FF2B5EF4-FFF2-40B4-BE49-F238E27FC236}">
                  <a16:creationId xmlns:a16="http://schemas.microsoft.com/office/drawing/2014/main" id="{2FB8E960-5377-44E5-9C01-50E470C4B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63" y="2471713"/>
              <a:ext cx="3143689" cy="3143689"/>
            </a:xfrm>
            <a:prstGeom prst="rect">
              <a:avLst/>
            </a:prstGeom>
          </p:spPr>
        </p:pic>
      </p:grpSp>
      <p:grpSp>
        <p:nvGrpSpPr>
          <p:cNvPr id="4" name="Group 3">
            <a:extLst>
              <a:ext uri="{FF2B5EF4-FFF2-40B4-BE49-F238E27FC236}">
                <a16:creationId xmlns:a16="http://schemas.microsoft.com/office/drawing/2014/main" id="{E30EFEFF-15F4-4680-9B40-5C596771729E}"/>
              </a:ext>
            </a:extLst>
          </p:cNvPr>
          <p:cNvGrpSpPr/>
          <p:nvPr/>
        </p:nvGrpSpPr>
        <p:grpSpPr>
          <a:xfrm>
            <a:off x="8544319" y="1984625"/>
            <a:ext cx="2876549" cy="4057650"/>
            <a:chOff x="8544319" y="1984625"/>
            <a:chExt cx="2876549" cy="4057650"/>
          </a:xfrm>
        </p:grpSpPr>
        <p:sp>
          <p:nvSpPr>
            <p:cNvPr id="21" name="Flowchart: Alternative Process 654631343">
              <a:extLst>
                <a:ext uri="{FF2B5EF4-FFF2-40B4-BE49-F238E27FC236}">
                  <a16:creationId xmlns:a16="http://schemas.microsoft.com/office/drawing/2014/main" id="{DE20F6E5-EC05-43C8-BD35-575E0958EC4A}"/>
                </a:ext>
              </a:extLst>
            </p:cNvPr>
            <p:cNvSpPr/>
            <p:nvPr/>
          </p:nvSpPr>
          <p:spPr bwMode="auto">
            <a:xfrm>
              <a:off x="8544319"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1" name="Picture 10">
              <a:extLst>
                <a:ext uri="{FF2B5EF4-FFF2-40B4-BE49-F238E27FC236}">
                  <a16:creationId xmlns:a16="http://schemas.microsoft.com/office/drawing/2014/main" id="{1BEAEC2E-56F9-4AEA-9820-F8F19A19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133" y="2539044"/>
              <a:ext cx="2724530" cy="2953162"/>
            </a:xfrm>
            <a:prstGeom prst="rect">
              <a:avLst/>
            </a:prstGeom>
          </p:spPr>
        </p:pic>
      </p:grpSp>
      <p:grpSp>
        <p:nvGrpSpPr>
          <p:cNvPr id="18" name="Group 17">
            <a:extLst>
              <a:ext uri="{FF2B5EF4-FFF2-40B4-BE49-F238E27FC236}">
                <a16:creationId xmlns:a16="http://schemas.microsoft.com/office/drawing/2014/main" id="{4C4638F2-8F4C-4C92-8434-F30B5EBB1C8A}"/>
              </a:ext>
            </a:extLst>
          </p:cNvPr>
          <p:cNvGrpSpPr/>
          <p:nvPr/>
        </p:nvGrpSpPr>
        <p:grpSpPr>
          <a:xfrm>
            <a:off x="4053896" y="2014732"/>
            <a:ext cx="4167585" cy="4057650"/>
            <a:chOff x="4053896" y="1902188"/>
            <a:chExt cx="4167585" cy="4057650"/>
          </a:xfrm>
        </p:grpSpPr>
        <p:sp>
          <p:nvSpPr>
            <p:cNvPr id="15" name="Flowchart: Alternative Process 654631343">
              <a:extLst>
                <a:ext uri="{FF2B5EF4-FFF2-40B4-BE49-F238E27FC236}">
                  <a16:creationId xmlns:a16="http://schemas.microsoft.com/office/drawing/2014/main" id="{57679BBC-9561-4C0F-9688-36F457107497}"/>
                </a:ext>
              </a:extLst>
            </p:cNvPr>
            <p:cNvSpPr/>
            <p:nvPr/>
          </p:nvSpPr>
          <p:spPr bwMode="auto">
            <a:xfrm>
              <a:off x="4699413" y="1902188"/>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3" name="Picture 12">
              <a:extLst>
                <a:ext uri="{FF2B5EF4-FFF2-40B4-BE49-F238E27FC236}">
                  <a16:creationId xmlns:a16="http://schemas.microsoft.com/office/drawing/2014/main" id="{FFF49A8E-A76F-4D3A-953A-619ECECFE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896" y="2354203"/>
              <a:ext cx="4167585" cy="3125689"/>
            </a:xfrm>
            <a:prstGeom prst="rect">
              <a:avLst/>
            </a:prstGeom>
          </p:spPr>
        </p:pic>
      </p:grpSp>
      <p:grpSp>
        <p:nvGrpSpPr>
          <p:cNvPr id="12" name="Group 11">
            <a:extLst>
              <a:ext uri="{FF2B5EF4-FFF2-40B4-BE49-F238E27FC236}">
                <a16:creationId xmlns:a16="http://schemas.microsoft.com/office/drawing/2014/main" id="{01372683-98B1-49D5-B440-D7769189FA91}"/>
              </a:ext>
            </a:extLst>
          </p:cNvPr>
          <p:cNvGrpSpPr/>
          <p:nvPr/>
        </p:nvGrpSpPr>
        <p:grpSpPr>
          <a:xfrm>
            <a:off x="4544332" y="7138813"/>
            <a:ext cx="2876549" cy="4057650"/>
            <a:chOff x="4638160" y="1978188"/>
            <a:chExt cx="2876549" cy="4057650"/>
          </a:xfrm>
        </p:grpSpPr>
        <p:sp>
          <p:nvSpPr>
            <p:cNvPr id="14" name="Flowchart: Alternative Process 654631343">
              <a:extLst>
                <a:ext uri="{FF2B5EF4-FFF2-40B4-BE49-F238E27FC236}">
                  <a16:creationId xmlns:a16="http://schemas.microsoft.com/office/drawing/2014/main" id="{DC60DC80-F1F7-4394-9195-0847DA7619D1}"/>
                </a:ext>
              </a:extLst>
            </p:cNvPr>
            <p:cNvSpPr/>
            <p:nvPr/>
          </p:nvSpPr>
          <p:spPr bwMode="auto">
            <a:xfrm>
              <a:off x="4638160" y="1978188"/>
              <a:ext cx="2876549" cy="4057650"/>
            </a:xfrm>
            <a:prstGeom prst="flowChartAlternateProcess">
              <a:avLst/>
            </a:prstGeom>
            <a:solidFill>
              <a:schemeClr val="tx1">
                <a:lumMod val="75000"/>
                <a:lumOff val="25000"/>
                <a:alpha val="25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16" name="Picture 15">
              <a:extLst>
                <a:ext uri="{FF2B5EF4-FFF2-40B4-BE49-F238E27FC236}">
                  <a16:creationId xmlns:a16="http://schemas.microsoft.com/office/drawing/2014/main" id="{6E843864-2377-4BE7-986F-C76EA4172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0638" y="2579775"/>
              <a:ext cx="1990725" cy="2305050"/>
            </a:xfrm>
            <a:prstGeom prst="rect">
              <a:avLst/>
            </a:prstGeom>
          </p:spPr>
        </p:pic>
      </p:grpSp>
      <p:grpSp>
        <p:nvGrpSpPr>
          <p:cNvPr id="17" name="Group 16">
            <a:extLst>
              <a:ext uri="{FF2B5EF4-FFF2-40B4-BE49-F238E27FC236}">
                <a16:creationId xmlns:a16="http://schemas.microsoft.com/office/drawing/2014/main" id="{862E5556-1E1A-4316-B04B-C1642E559F40}"/>
              </a:ext>
            </a:extLst>
          </p:cNvPr>
          <p:cNvGrpSpPr/>
          <p:nvPr/>
        </p:nvGrpSpPr>
        <p:grpSpPr>
          <a:xfrm>
            <a:off x="-4506232" y="1755600"/>
            <a:ext cx="2876549" cy="4057650"/>
            <a:chOff x="799071" y="2043100"/>
            <a:chExt cx="2876549" cy="4057650"/>
          </a:xfrm>
        </p:grpSpPr>
        <p:sp>
          <p:nvSpPr>
            <p:cNvPr id="19" name="Flowchart: Alternative Process 654631343">
              <a:extLst>
                <a:ext uri="{FF2B5EF4-FFF2-40B4-BE49-F238E27FC236}">
                  <a16:creationId xmlns:a16="http://schemas.microsoft.com/office/drawing/2014/main" id="{86007321-1588-4565-8B2F-DA719DF1200C}"/>
                </a:ext>
              </a:extLst>
            </p:cNvPr>
            <p:cNvSpPr/>
            <p:nvPr/>
          </p:nvSpPr>
          <p:spPr bwMode="auto">
            <a:xfrm>
              <a:off x="799071" y="2043100"/>
              <a:ext cx="2876549" cy="4057650"/>
            </a:xfrm>
            <a:prstGeom prst="flowChartAlternateProcess">
              <a:avLst/>
            </a:prstGeom>
            <a:solidFill>
              <a:schemeClr val="tx1">
                <a:lumMod val="75000"/>
                <a:lumOff val="25000"/>
                <a:alpha val="19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22" name="Group 21">
              <a:extLst>
                <a:ext uri="{FF2B5EF4-FFF2-40B4-BE49-F238E27FC236}">
                  <a16:creationId xmlns:a16="http://schemas.microsoft.com/office/drawing/2014/main" id="{36C9B5DC-D090-4DF7-AF06-3BFD9115ABA0}"/>
                </a:ext>
              </a:extLst>
            </p:cNvPr>
            <p:cNvGrpSpPr/>
            <p:nvPr/>
          </p:nvGrpSpPr>
          <p:grpSpPr>
            <a:xfrm>
              <a:off x="1300163" y="2613112"/>
              <a:ext cx="2038350" cy="2698408"/>
              <a:chOff x="2114844" y="2613112"/>
              <a:chExt cx="2038350" cy="2698408"/>
            </a:xfrm>
          </p:grpSpPr>
          <p:pic>
            <p:nvPicPr>
              <p:cNvPr id="23" name="Picture 22">
                <a:extLst>
                  <a:ext uri="{FF2B5EF4-FFF2-40B4-BE49-F238E27FC236}">
                    <a16:creationId xmlns:a16="http://schemas.microsoft.com/office/drawing/2014/main" id="{CBBB211C-91AD-43E4-AAFA-77E0766427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844" y="2613112"/>
                <a:ext cx="2038350" cy="2238375"/>
              </a:xfrm>
              <a:prstGeom prst="rect">
                <a:avLst/>
              </a:prstGeom>
            </p:spPr>
          </p:pic>
          <p:sp>
            <p:nvSpPr>
              <p:cNvPr id="24" name="TextBox 23">
                <a:extLst>
                  <a:ext uri="{FF2B5EF4-FFF2-40B4-BE49-F238E27FC236}">
                    <a16:creationId xmlns:a16="http://schemas.microsoft.com/office/drawing/2014/main" id="{8B20171A-A32B-4C80-B20E-975653238DF8}"/>
                  </a:ext>
                </a:extLst>
              </p:cNvPr>
              <p:cNvSpPr txBox="1"/>
              <p:nvPr/>
            </p:nvSpPr>
            <p:spPr>
              <a:xfrm flipH="1">
                <a:off x="2277647" y="4726745"/>
                <a:ext cx="1712743" cy="584775"/>
              </a:xfrm>
              <a:prstGeom prst="rect">
                <a:avLst/>
              </a:prstGeom>
              <a:noFill/>
            </p:spPr>
            <p:txBody>
              <a:bodyPr wrap="square" rtlCol="0">
                <a:spAutoFit/>
              </a:bodyPr>
              <a:lstStyle/>
              <a:p>
                <a:r>
                  <a:rPr lang="en-US" sz="3200"/>
                  <a:t>PYTHON</a:t>
                </a:r>
              </a:p>
            </p:txBody>
          </p:sp>
        </p:grpSp>
      </p:grpSp>
      <p:grpSp>
        <p:nvGrpSpPr>
          <p:cNvPr id="25" name="Group 24">
            <a:extLst>
              <a:ext uri="{FF2B5EF4-FFF2-40B4-BE49-F238E27FC236}">
                <a16:creationId xmlns:a16="http://schemas.microsoft.com/office/drawing/2014/main" id="{138CB532-0AB9-4230-B154-4DA962119B96}"/>
              </a:ext>
            </a:extLst>
          </p:cNvPr>
          <p:cNvGrpSpPr/>
          <p:nvPr/>
        </p:nvGrpSpPr>
        <p:grpSpPr>
          <a:xfrm>
            <a:off x="13118119" y="1758983"/>
            <a:ext cx="3619727" cy="4122562"/>
            <a:chOff x="8125225" y="1978188"/>
            <a:chExt cx="3619727" cy="4122562"/>
          </a:xfrm>
        </p:grpSpPr>
        <p:sp>
          <p:nvSpPr>
            <p:cNvPr id="26" name="Flowchart: Alternative Process 1078788782">
              <a:extLst>
                <a:ext uri="{FF2B5EF4-FFF2-40B4-BE49-F238E27FC236}">
                  <a16:creationId xmlns:a16="http://schemas.microsoft.com/office/drawing/2014/main" id="{0E5AC893-508A-4164-96DB-99195A532FBD}"/>
                </a:ext>
              </a:extLst>
            </p:cNvPr>
            <p:cNvSpPr/>
            <p:nvPr/>
          </p:nvSpPr>
          <p:spPr bwMode="auto">
            <a:xfrm>
              <a:off x="8477250" y="1978188"/>
              <a:ext cx="2915679" cy="4122562"/>
            </a:xfrm>
            <a:prstGeom prst="flowChartAlternateProcess">
              <a:avLst/>
            </a:prstGeom>
            <a:solidFill>
              <a:srgbClr val="002060">
                <a:alpha val="70000"/>
              </a:srgbClr>
            </a:solidFill>
            <a:ln w="12700" cap="flat" cmpd="sng" algn="ctr">
              <a:noFill/>
              <a:prstDash val="sysDot"/>
              <a:miter lim="800000"/>
            </a:ln>
            <a:effectLst>
              <a:outerShdw blurRad="292100" dist="38100" dir="5400000" sx="106000" sy="106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27" name="Group 26">
              <a:extLst>
                <a:ext uri="{FF2B5EF4-FFF2-40B4-BE49-F238E27FC236}">
                  <a16:creationId xmlns:a16="http://schemas.microsoft.com/office/drawing/2014/main" id="{BAF4CF29-5D69-454A-B359-40F19391AC10}"/>
                </a:ext>
              </a:extLst>
            </p:cNvPr>
            <p:cNvGrpSpPr/>
            <p:nvPr/>
          </p:nvGrpSpPr>
          <p:grpSpPr bwMode="auto">
            <a:xfrm>
              <a:off x="8125225" y="2805865"/>
              <a:ext cx="3619727" cy="2467208"/>
              <a:chOff x="4007136" y="2610981"/>
              <a:chExt cx="4177726" cy="2834755"/>
            </a:xfrm>
          </p:grpSpPr>
          <p:pic>
            <p:nvPicPr>
              <p:cNvPr id="28" name="Picture 27">
                <a:extLst>
                  <a:ext uri="{FF2B5EF4-FFF2-40B4-BE49-F238E27FC236}">
                    <a16:creationId xmlns:a16="http://schemas.microsoft.com/office/drawing/2014/main" id="{5817B3B6-1DDA-4039-A2A3-386035F0FD15}"/>
                  </a:ext>
                </a:extLst>
              </p:cNvPr>
              <p:cNvPicPr>
                <a:picLocks noChangeAspect="1"/>
              </p:cNvPicPr>
              <p:nvPr/>
            </p:nvPicPr>
            <p:blipFill>
              <a:blip r:embed="rId7"/>
              <a:stretch/>
            </p:blipFill>
            <p:spPr bwMode="auto">
              <a:xfrm>
                <a:off x="4959752" y="2610981"/>
                <a:ext cx="2133598" cy="2098038"/>
              </a:xfrm>
              <a:prstGeom prst="rect">
                <a:avLst/>
              </a:prstGeom>
            </p:spPr>
          </p:pic>
          <p:sp>
            <p:nvSpPr>
              <p:cNvPr id="29" name="TextBox 9">
                <a:extLst>
                  <a:ext uri="{FF2B5EF4-FFF2-40B4-BE49-F238E27FC236}">
                    <a16:creationId xmlns:a16="http://schemas.microsoft.com/office/drawing/2014/main" id="{44F56211-E4B1-49B4-8541-699B85192BAB}"/>
                  </a:ext>
                </a:extLst>
              </p:cNvPr>
              <p:cNvSpPr txBox="1"/>
              <p:nvPr/>
            </p:nvSpPr>
            <p:spPr bwMode="auto">
              <a:xfrm>
                <a:off x="4007136" y="4905719"/>
                <a:ext cx="4177726" cy="540017"/>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400" b="1" u="none">
                    <a:solidFill>
                      <a:srgbClr val="0097CC"/>
                    </a:solidFill>
                    <a:latin typeface="Calibri"/>
                    <a:ea typeface="Calibri"/>
                    <a:cs typeface="Times New Roman"/>
                  </a:rPr>
                  <a:t>Visual Studio Code</a:t>
                </a:r>
                <a:endParaRPr sz="1400" u="none">
                  <a:solidFill>
                    <a:srgbClr val="0097CC"/>
                  </a:solidFill>
                </a:endParaRPr>
              </a:p>
            </p:txBody>
          </p:sp>
        </p:grpSp>
      </p:grpSp>
      <p:sp>
        <p:nvSpPr>
          <p:cNvPr id="7" name="Slide Number Placeholder 6">
            <a:extLst>
              <a:ext uri="{FF2B5EF4-FFF2-40B4-BE49-F238E27FC236}">
                <a16:creationId xmlns:a16="http://schemas.microsoft.com/office/drawing/2014/main" id="{CB670606-3AA0-D6D3-0811-F475FF86A08B}"/>
              </a:ext>
            </a:extLst>
          </p:cNvPr>
          <p:cNvSpPr>
            <a:spLocks noGrp="1"/>
          </p:cNvSpPr>
          <p:nvPr>
            <p:ph type="sldNum" sz="quarter" idx="12"/>
          </p:nvPr>
        </p:nvSpPr>
        <p:spPr/>
        <p:txBody>
          <a:bodyPr/>
          <a:lstStyle/>
          <a:p>
            <a:fld id="{DB4585A6-D5D8-4CBE-80DA-57547AF60910}" type="slidenum">
              <a:rPr lang="en-IN" smtClean="0"/>
              <a:t>5</a:t>
            </a:fld>
            <a:endParaRPr lang="en-IN"/>
          </a:p>
        </p:txBody>
      </p:sp>
    </p:spTree>
    <p:extLst>
      <p:ext uri="{BB962C8B-B14F-4D97-AF65-F5344CB8AC3E}">
        <p14:creationId xmlns:p14="http://schemas.microsoft.com/office/powerpoint/2010/main" val="390261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A226-59D7-4059-9F1B-92BB76426185}"/>
              </a:ext>
            </a:extLst>
          </p:cNvPr>
          <p:cNvSpPr>
            <a:spLocks noGrp="1"/>
          </p:cNvSpPr>
          <p:nvPr>
            <p:ph type="title"/>
          </p:nvPr>
        </p:nvSpPr>
        <p:spPr/>
        <p:txBody>
          <a:bodyPr/>
          <a:lstStyle/>
          <a:p>
            <a:pPr algn="ctr"/>
            <a:r>
              <a:rPr lang="en-US" b="1"/>
              <a:t>USED TECHNOLOGIES</a:t>
            </a:r>
          </a:p>
        </p:txBody>
      </p:sp>
      <p:grpSp>
        <p:nvGrpSpPr>
          <p:cNvPr id="8" name="Group 7">
            <a:extLst>
              <a:ext uri="{FF2B5EF4-FFF2-40B4-BE49-F238E27FC236}">
                <a16:creationId xmlns:a16="http://schemas.microsoft.com/office/drawing/2014/main" id="{6FE8D329-A238-4A65-8735-2D6DBF9395CD}"/>
              </a:ext>
            </a:extLst>
          </p:cNvPr>
          <p:cNvGrpSpPr/>
          <p:nvPr/>
        </p:nvGrpSpPr>
        <p:grpSpPr>
          <a:xfrm>
            <a:off x="4638160" y="1978188"/>
            <a:ext cx="2876549" cy="4057650"/>
            <a:chOff x="4638160" y="1978188"/>
            <a:chExt cx="2876549" cy="4057650"/>
          </a:xfrm>
        </p:grpSpPr>
        <p:sp>
          <p:nvSpPr>
            <p:cNvPr id="25" name="Flowchart: Alternative Process 654631343">
              <a:extLst>
                <a:ext uri="{FF2B5EF4-FFF2-40B4-BE49-F238E27FC236}">
                  <a16:creationId xmlns:a16="http://schemas.microsoft.com/office/drawing/2014/main" id="{2FD94906-B2F5-404B-B0BB-ABC2AE4AD20A}"/>
                </a:ext>
              </a:extLst>
            </p:cNvPr>
            <p:cNvSpPr/>
            <p:nvPr/>
          </p:nvSpPr>
          <p:spPr bwMode="auto">
            <a:xfrm>
              <a:off x="4638160" y="1978188"/>
              <a:ext cx="2876549" cy="4057650"/>
            </a:xfrm>
            <a:prstGeom prst="flowChartAlternateProcess">
              <a:avLst/>
            </a:prstGeom>
            <a:solidFill>
              <a:schemeClr val="tx1">
                <a:lumMod val="75000"/>
                <a:lumOff val="25000"/>
                <a:alpha val="25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6" name="Picture 5">
              <a:extLst>
                <a:ext uri="{FF2B5EF4-FFF2-40B4-BE49-F238E27FC236}">
                  <a16:creationId xmlns:a16="http://schemas.microsoft.com/office/drawing/2014/main" id="{FFD158E6-D28B-4847-8807-85E203E2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638" y="2579775"/>
              <a:ext cx="1990725" cy="2305050"/>
            </a:xfrm>
            <a:prstGeom prst="rect">
              <a:avLst/>
            </a:prstGeom>
          </p:spPr>
        </p:pic>
      </p:grpSp>
      <p:grpSp>
        <p:nvGrpSpPr>
          <p:cNvPr id="5" name="Group 4">
            <a:extLst>
              <a:ext uri="{FF2B5EF4-FFF2-40B4-BE49-F238E27FC236}">
                <a16:creationId xmlns:a16="http://schemas.microsoft.com/office/drawing/2014/main" id="{41F3E1D9-B600-46FC-A348-B530F2FA9FAF}"/>
              </a:ext>
            </a:extLst>
          </p:cNvPr>
          <p:cNvGrpSpPr/>
          <p:nvPr/>
        </p:nvGrpSpPr>
        <p:grpSpPr>
          <a:xfrm>
            <a:off x="799071" y="2043100"/>
            <a:ext cx="2876549" cy="4057650"/>
            <a:chOff x="799071" y="2043100"/>
            <a:chExt cx="2876549" cy="4057650"/>
          </a:xfrm>
        </p:grpSpPr>
        <p:sp>
          <p:nvSpPr>
            <p:cNvPr id="26" name="Flowchart: Alternative Process 654631343">
              <a:extLst>
                <a:ext uri="{FF2B5EF4-FFF2-40B4-BE49-F238E27FC236}">
                  <a16:creationId xmlns:a16="http://schemas.microsoft.com/office/drawing/2014/main" id="{D933B37F-495A-4CC9-9F15-F3384639A919}"/>
                </a:ext>
              </a:extLst>
            </p:cNvPr>
            <p:cNvSpPr/>
            <p:nvPr/>
          </p:nvSpPr>
          <p:spPr bwMode="auto">
            <a:xfrm>
              <a:off x="799071" y="2043100"/>
              <a:ext cx="2876549" cy="4057650"/>
            </a:xfrm>
            <a:prstGeom prst="flowChartAlternateProcess">
              <a:avLst/>
            </a:prstGeom>
            <a:solidFill>
              <a:schemeClr val="tx1">
                <a:lumMod val="75000"/>
                <a:lumOff val="25000"/>
                <a:alpha val="19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4" name="Group 3">
              <a:extLst>
                <a:ext uri="{FF2B5EF4-FFF2-40B4-BE49-F238E27FC236}">
                  <a16:creationId xmlns:a16="http://schemas.microsoft.com/office/drawing/2014/main" id="{C26780A2-8E32-4A84-A2B5-461908A132F5}"/>
                </a:ext>
              </a:extLst>
            </p:cNvPr>
            <p:cNvGrpSpPr/>
            <p:nvPr/>
          </p:nvGrpSpPr>
          <p:grpSpPr>
            <a:xfrm>
              <a:off x="1300163" y="2613112"/>
              <a:ext cx="2038350" cy="2698408"/>
              <a:chOff x="2114844" y="2613112"/>
              <a:chExt cx="2038350" cy="2698408"/>
            </a:xfrm>
          </p:grpSpPr>
          <p:pic>
            <p:nvPicPr>
              <p:cNvPr id="7" name="Picture 6">
                <a:extLst>
                  <a:ext uri="{FF2B5EF4-FFF2-40B4-BE49-F238E27FC236}">
                    <a16:creationId xmlns:a16="http://schemas.microsoft.com/office/drawing/2014/main" id="{8F7B2F64-D5C3-4F24-8311-E5CDC6322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44" y="2613112"/>
                <a:ext cx="2038350" cy="2238375"/>
              </a:xfrm>
              <a:prstGeom prst="rect">
                <a:avLst/>
              </a:prstGeom>
            </p:spPr>
          </p:pic>
          <p:sp>
            <p:nvSpPr>
              <p:cNvPr id="3" name="TextBox 2">
                <a:extLst>
                  <a:ext uri="{FF2B5EF4-FFF2-40B4-BE49-F238E27FC236}">
                    <a16:creationId xmlns:a16="http://schemas.microsoft.com/office/drawing/2014/main" id="{9A5B04E2-CBC2-45D0-A6CF-ACF2D9384BFF}"/>
                  </a:ext>
                </a:extLst>
              </p:cNvPr>
              <p:cNvSpPr txBox="1"/>
              <p:nvPr/>
            </p:nvSpPr>
            <p:spPr>
              <a:xfrm flipH="1">
                <a:off x="2277647" y="4726745"/>
                <a:ext cx="1712743" cy="584775"/>
              </a:xfrm>
              <a:prstGeom prst="rect">
                <a:avLst/>
              </a:prstGeom>
              <a:noFill/>
            </p:spPr>
            <p:txBody>
              <a:bodyPr wrap="square" rtlCol="0">
                <a:spAutoFit/>
              </a:bodyPr>
              <a:lstStyle/>
              <a:p>
                <a:r>
                  <a:rPr lang="en-US" sz="3200"/>
                  <a:t>PYTHON</a:t>
                </a:r>
              </a:p>
            </p:txBody>
          </p:sp>
        </p:grpSp>
      </p:grpSp>
      <p:grpSp>
        <p:nvGrpSpPr>
          <p:cNvPr id="9" name="Group 8">
            <a:extLst>
              <a:ext uri="{FF2B5EF4-FFF2-40B4-BE49-F238E27FC236}">
                <a16:creationId xmlns:a16="http://schemas.microsoft.com/office/drawing/2014/main" id="{0DDC0693-06C1-428F-A93D-1941419D9BA6}"/>
              </a:ext>
            </a:extLst>
          </p:cNvPr>
          <p:cNvGrpSpPr/>
          <p:nvPr/>
        </p:nvGrpSpPr>
        <p:grpSpPr>
          <a:xfrm>
            <a:off x="8125225" y="1978188"/>
            <a:ext cx="3619727" cy="4122562"/>
            <a:chOff x="8125225" y="1978188"/>
            <a:chExt cx="3619727" cy="4122562"/>
          </a:xfrm>
        </p:grpSpPr>
        <p:sp>
          <p:nvSpPr>
            <p:cNvPr id="23" name="Flowchart: Alternative Process 1078788782">
              <a:extLst>
                <a:ext uri="{FF2B5EF4-FFF2-40B4-BE49-F238E27FC236}">
                  <a16:creationId xmlns:a16="http://schemas.microsoft.com/office/drawing/2014/main" id="{F9137AF7-93F8-4567-8632-50BC2D79C4CA}"/>
                </a:ext>
              </a:extLst>
            </p:cNvPr>
            <p:cNvSpPr/>
            <p:nvPr/>
          </p:nvSpPr>
          <p:spPr bwMode="auto">
            <a:xfrm>
              <a:off x="8477250" y="1978188"/>
              <a:ext cx="2915679" cy="4122562"/>
            </a:xfrm>
            <a:prstGeom prst="flowChartAlternateProcess">
              <a:avLst/>
            </a:prstGeom>
            <a:solidFill>
              <a:srgbClr val="002060">
                <a:alpha val="70000"/>
              </a:srgbClr>
            </a:solidFill>
            <a:ln w="12700" cap="flat" cmpd="sng" algn="ctr">
              <a:noFill/>
              <a:prstDash val="sysDot"/>
              <a:miter lim="800000"/>
            </a:ln>
            <a:effectLst>
              <a:outerShdw blurRad="292100" dist="38100" dir="5400000" sx="106000" sy="106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20" name="Group 19">
              <a:extLst>
                <a:ext uri="{FF2B5EF4-FFF2-40B4-BE49-F238E27FC236}">
                  <a16:creationId xmlns:a16="http://schemas.microsoft.com/office/drawing/2014/main" id="{9B1DAA1B-4809-4029-9275-92DDE7BAD131}"/>
                </a:ext>
              </a:extLst>
            </p:cNvPr>
            <p:cNvGrpSpPr/>
            <p:nvPr/>
          </p:nvGrpSpPr>
          <p:grpSpPr bwMode="auto">
            <a:xfrm>
              <a:off x="8125225" y="2805865"/>
              <a:ext cx="3619727" cy="2467208"/>
              <a:chOff x="4007136" y="2610981"/>
              <a:chExt cx="4177726" cy="2834755"/>
            </a:xfrm>
          </p:grpSpPr>
          <p:pic>
            <p:nvPicPr>
              <p:cNvPr id="21" name="Picture 20">
                <a:extLst>
                  <a:ext uri="{FF2B5EF4-FFF2-40B4-BE49-F238E27FC236}">
                    <a16:creationId xmlns:a16="http://schemas.microsoft.com/office/drawing/2014/main" id="{C7453505-3D2A-4172-AAF8-C0C6278D83BD}"/>
                  </a:ext>
                </a:extLst>
              </p:cNvPr>
              <p:cNvPicPr>
                <a:picLocks noChangeAspect="1"/>
              </p:cNvPicPr>
              <p:nvPr/>
            </p:nvPicPr>
            <p:blipFill>
              <a:blip r:embed="rId4"/>
              <a:stretch/>
            </p:blipFill>
            <p:spPr bwMode="auto">
              <a:xfrm>
                <a:off x="4959752" y="2610981"/>
                <a:ext cx="2133598" cy="2098038"/>
              </a:xfrm>
              <a:prstGeom prst="rect">
                <a:avLst/>
              </a:prstGeom>
            </p:spPr>
          </p:pic>
          <p:sp>
            <p:nvSpPr>
              <p:cNvPr id="22" name="TextBox 9">
                <a:extLst>
                  <a:ext uri="{FF2B5EF4-FFF2-40B4-BE49-F238E27FC236}">
                    <a16:creationId xmlns:a16="http://schemas.microsoft.com/office/drawing/2014/main" id="{E71A60B1-4FCA-4F70-B688-55901F5F4553}"/>
                  </a:ext>
                </a:extLst>
              </p:cNvPr>
              <p:cNvSpPr txBox="1"/>
              <p:nvPr/>
            </p:nvSpPr>
            <p:spPr bwMode="auto">
              <a:xfrm>
                <a:off x="4007136" y="4905719"/>
                <a:ext cx="4177726" cy="540017"/>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400" b="1" u="none">
                    <a:solidFill>
                      <a:srgbClr val="0097CC"/>
                    </a:solidFill>
                    <a:latin typeface="Calibri"/>
                    <a:ea typeface="Calibri"/>
                    <a:cs typeface="Times New Roman"/>
                  </a:rPr>
                  <a:t>Visual Studio Code</a:t>
                </a:r>
                <a:endParaRPr sz="1400" u="none">
                  <a:solidFill>
                    <a:srgbClr val="0097CC"/>
                  </a:solidFill>
                </a:endParaRPr>
              </a:p>
            </p:txBody>
          </p:sp>
        </p:grpSp>
      </p:grpSp>
      <p:grpSp>
        <p:nvGrpSpPr>
          <p:cNvPr id="31" name="Group 30">
            <a:extLst>
              <a:ext uri="{FF2B5EF4-FFF2-40B4-BE49-F238E27FC236}">
                <a16:creationId xmlns:a16="http://schemas.microsoft.com/office/drawing/2014/main" id="{6D0E8723-D0CC-48A4-80DD-BC50C11AF06E}"/>
              </a:ext>
            </a:extLst>
          </p:cNvPr>
          <p:cNvGrpSpPr/>
          <p:nvPr/>
        </p:nvGrpSpPr>
        <p:grpSpPr>
          <a:xfrm>
            <a:off x="-3963935" y="1984625"/>
            <a:ext cx="3143689" cy="4057650"/>
            <a:chOff x="637563" y="1984625"/>
            <a:chExt cx="3143689" cy="4057650"/>
          </a:xfrm>
        </p:grpSpPr>
        <p:sp>
          <p:nvSpPr>
            <p:cNvPr id="32" name="Flowchart: Alternative Process 654631343">
              <a:extLst>
                <a:ext uri="{FF2B5EF4-FFF2-40B4-BE49-F238E27FC236}">
                  <a16:creationId xmlns:a16="http://schemas.microsoft.com/office/drawing/2014/main" id="{E0B12EA0-FF04-460B-BF3F-EF83598EF02B}"/>
                </a:ext>
              </a:extLst>
            </p:cNvPr>
            <p:cNvSpPr/>
            <p:nvPr/>
          </p:nvSpPr>
          <p:spPr bwMode="auto">
            <a:xfrm>
              <a:off x="771132"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33" name="Picture 32">
              <a:extLst>
                <a:ext uri="{FF2B5EF4-FFF2-40B4-BE49-F238E27FC236}">
                  <a16:creationId xmlns:a16="http://schemas.microsoft.com/office/drawing/2014/main" id="{E6275BEE-F130-4D4C-8A64-79F562453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63" y="2471713"/>
              <a:ext cx="3143689" cy="3143689"/>
            </a:xfrm>
            <a:prstGeom prst="rect">
              <a:avLst/>
            </a:prstGeom>
          </p:spPr>
        </p:pic>
      </p:grpSp>
      <p:grpSp>
        <p:nvGrpSpPr>
          <p:cNvPr id="34" name="Group 33">
            <a:extLst>
              <a:ext uri="{FF2B5EF4-FFF2-40B4-BE49-F238E27FC236}">
                <a16:creationId xmlns:a16="http://schemas.microsoft.com/office/drawing/2014/main" id="{C3D3B991-09D4-4417-B7FC-805F612747D6}"/>
              </a:ext>
            </a:extLst>
          </p:cNvPr>
          <p:cNvGrpSpPr/>
          <p:nvPr/>
        </p:nvGrpSpPr>
        <p:grpSpPr>
          <a:xfrm>
            <a:off x="13440785" y="1984625"/>
            <a:ext cx="2876549" cy="4057650"/>
            <a:chOff x="8544319" y="1984625"/>
            <a:chExt cx="2876549" cy="4057650"/>
          </a:xfrm>
        </p:grpSpPr>
        <p:sp>
          <p:nvSpPr>
            <p:cNvPr id="35" name="Flowchart: Alternative Process 654631343">
              <a:extLst>
                <a:ext uri="{FF2B5EF4-FFF2-40B4-BE49-F238E27FC236}">
                  <a16:creationId xmlns:a16="http://schemas.microsoft.com/office/drawing/2014/main" id="{FB14B379-076F-48DE-BE80-74C43FF15EAB}"/>
                </a:ext>
              </a:extLst>
            </p:cNvPr>
            <p:cNvSpPr/>
            <p:nvPr/>
          </p:nvSpPr>
          <p:spPr bwMode="auto">
            <a:xfrm>
              <a:off x="8544319" y="1984625"/>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36" name="Picture 35">
              <a:extLst>
                <a:ext uri="{FF2B5EF4-FFF2-40B4-BE49-F238E27FC236}">
                  <a16:creationId xmlns:a16="http://schemas.microsoft.com/office/drawing/2014/main" id="{E28AB3E2-99D8-40A0-8E19-84DE3C99E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0133" y="2539044"/>
              <a:ext cx="2724530" cy="2953162"/>
            </a:xfrm>
            <a:prstGeom prst="rect">
              <a:avLst/>
            </a:prstGeom>
          </p:spPr>
        </p:pic>
      </p:grpSp>
      <p:grpSp>
        <p:nvGrpSpPr>
          <p:cNvPr id="37" name="Group 36">
            <a:extLst>
              <a:ext uri="{FF2B5EF4-FFF2-40B4-BE49-F238E27FC236}">
                <a16:creationId xmlns:a16="http://schemas.microsoft.com/office/drawing/2014/main" id="{7ADEE2B3-ECF9-48B3-B4C3-2375F47AD97F}"/>
              </a:ext>
            </a:extLst>
          </p:cNvPr>
          <p:cNvGrpSpPr/>
          <p:nvPr/>
        </p:nvGrpSpPr>
        <p:grpSpPr>
          <a:xfrm>
            <a:off x="4053896" y="8091070"/>
            <a:ext cx="4167585" cy="4057650"/>
            <a:chOff x="4053896" y="1902188"/>
            <a:chExt cx="4167585" cy="4057650"/>
          </a:xfrm>
        </p:grpSpPr>
        <p:sp>
          <p:nvSpPr>
            <p:cNvPr id="38" name="Flowchart: Alternative Process 654631343">
              <a:extLst>
                <a:ext uri="{FF2B5EF4-FFF2-40B4-BE49-F238E27FC236}">
                  <a16:creationId xmlns:a16="http://schemas.microsoft.com/office/drawing/2014/main" id="{BBFA74FC-67B8-4B8C-B78D-432E606B1D75}"/>
                </a:ext>
              </a:extLst>
            </p:cNvPr>
            <p:cNvSpPr/>
            <p:nvPr/>
          </p:nvSpPr>
          <p:spPr bwMode="auto">
            <a:xfrm>
              <a:off x="4699413" y="1902188"/>
              <a:ext cx="2876549" cy="4057650"/>
            </a:xfrm>
            <a:prstGeom prst="flowChartAlternateProcess">
              <a:avLst/>
            </a:prstGeom>
            <a:solidFill>
              <a:schemeClr val="tx1">
                <a:lumMod val="75000"/>
                <a:lumOff val="25000"/>
                <a:alpha val="41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39" name="Picture 38">
              <a:extLst>
                <a:ext uri="{FF2B5EF4-FFF2-40B4-BE49-F238E27FC236}">
                  <a16:creationId xmlns:a16="http://schemas.microsoft.com/office/drawing/2014/main" id="{1B528CAE-0404-4D23-AFA6-55014E74BF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3896" y="2354203"/>
              <a:ext cx="4167585" cy="3125689"/>
            </a:xfrm>
            <a:prstGeom prst="rect">
              <a:avLst/>
            </a:prstGeom>
          </p:spPr>
        </p:pic>
      </p:grpSp>
      <p:sp>
        <p:nvSpPr>
          <p:cNvPr id="11" name="Slide Number Placeholder 10">
            <a:extLst>
              <a:ext uri="{FF2B5EF4-FFF2-40B4-BE49-F238E27FC236}">
                <a16:creationId xmlns:a16="http://schemas.microsoft.com/office/drawing/2014/main" id="{154AAA4C-B940-E429-1502-665F1A7439AA}"/>
              </a:ext>
            </a:extLst>
          </p:cNvPr>
          <p:cNvSpPr>
            <a:spLocks noGrp="1"/>
          </p:cNvSpPr>
          <p:nvPr>
            <p:ph type="sldNum" sz="quarter" idx="12"/>
          </p:nvPr>
        </p:nvSpPr>
        <p:spPr/>
        <p:txBody>
          <a:bodyPr/>
          <a:lstStyle/>
          <a:p>
            <a:fld id="{DB4585A6-D5D8-4CBE-80DA-57547AF60910}" type="slidenum">
              <a:rPr lang="en-IN" smtClean="0"/>
              <a:t>6</a:t>
            </a:fld>
            <a:endParaRPr lang="en-IN"/>
          </a:p>
        </p:txBody>
      </p:sp>
    </p:spTree>
    <p:extLst>
      <p:ext uri="{BB962C8B-B14F-4D97-AF65-F5344CB8AC3E}">
        <p14:creationId xmlns:p14="http://schemas.microsoft.com/office/powerpoint/2010/main" val="25677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A14E-DCE6-A6A4-D124-80BC547E4BED}"/>
              </a:ext>
            </a:extLst>
          </p:cNvPr>
          <p:cNvSpPr>
            <a:spLocks noGrp="1"/>
          </p:cNvSpPr>
          <p:nvPr>
            <p:ph type="title"/>
          </p:nvPr>
        </p:nvSpPr>
        <p:spPr>
          <a:xfrm>
            <a:off x="4061401" y="145271"/>
            <a:ext cx="4069197" cy="1066771"/>
          </a:xfrm>
        </p:spPr>
        <p:txBody>
          <a:bodyPr>
            <a:normAutofit fontScale="90000"/>
          </a:bodyPr>
          <a:lstStyle/>
          <a:p>
            <a:r>
              <a:rPr lang="en-US" sz="3600" b="1">
                <a:latin typeface="Arial" panose="020B0604020202020204" pitchFamily="34" charset="0"/>
                <a:cs typeface="Arial" panose="020B0604020202020204" pitchFamily="34" charset="0"/>
              </a:rPr>
              <a:t>EXISTING SYSTEM:</a:t>
            </a:r>
          </a:p>
        </p:txBody>
      </p:sp>
      <p:sp>
        <p:nvSpPr>
          <p:cNvPr id="6" name="Title 1">
            <a:extLst>
              <a:ext uri="{FF2B5EF4-FFF2-40B4-BE49-F238E27FC236}">
                <a16:creationId xmlns:a16="http://schemas.microsoft.com/office/drawing/2014/main" id="{F98DBCF3-573D-6FA6-C4E3-8459E0CC3195}"/>
              </a:ext>
            </a:extLst>
          </p:cNvPr>
          <p:cNvSpPr txBox="1">
            <a:spLocks/>
          </p:cNvSpPr>
          <p:nvPr/>
        </p:nvSpPr>
        <p:spPr>
          <a:xfrm>
            <a:off x="498187" y="1268314"/>
            <a:ext cx="11195626" cy="25740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buFont typeface="+mj-lt"/>
              <a:buAutoNum type="arabicPeriod"/>
            </a:pPr>
            <a:r>
              <a:rPr lang="en-US" sz="2000" b="1">
                <a:latin typeface="Arial" panose="020B0604020202020204" pitchFamily="34" charset="0"/>
                <a:cs typeface="Arial" panose="020B0604020202020204" pitchFamily="34" charset="0"/>
              </a:rPr>
              <a:t>Data Sources and Quality: </a:t>
            </a:r>
            <a:r>
              <a:rPr lang="en-US" sz="2000">
                <a:latin typeface="Arial" panose="020B0604020202020204" pitchFamily="34" charset="0"/>
                <a:cs typeface="Arial" panose="020B0604020202020204" pitchFamily="34" charset="0"/>
              </a:rPr>
              <a:t>Most basic models rely solely on historical price data.</a:t>
            </a:r>
          </a:p>
          <a:p>
            <a:pPr marL="457200" indent="-457200" algn="just">
              <a:buFont typeface="+mj-lt"/>
              <a:buAutoNum type="arabicPeriod"/>
            </a:pPr>
            <a:r>
              <a:rPr lang="en-US" sz="2000" b="1">
                <a:latin typeface="Arial" panose="020B0604020202020204" pitchFamily="34" charset="0"/>
                <a:cs typeface="Arial" panose="020B0604020202020204" pitchFamily="34" charset="0"/>
              </a:rPr>
              <a:t>Limited Features: </a:t>
            </a:r>
            <a:r>
              <a:rPr lang="en-US" sz="2000">
                <a:latin typeface="Arial" panose="020B0604020202020204" pitchFamily="34" charset="0"/>
                <a:cs typeface="Arial" panose="020B0604020202020204" pitchFamily="34" charset="0"/>
              </a:rPr>
              <a:t>Basic models often use a limited set of features like past prices, volume, and basic technical indicators.</a:t>
            </a:r>
          </a:p>
          <a:p>
            <a:pPr marL="457200" indent="-457200" algn="just">
              <a:buFont typeface="+mj-lt"/>
              <a:buAutoNum type="arabicPeriod"/>
            </a:pPr>
            <a:r>
              <a:rPr lang="en-US" sz="2000" b="1">
                <a:latin typeface="Arial" panose="020B0604020202020204" pitchFamily="34" charset="0"/>
                <a:cs typeface="Arial" panose="020B0604020202020204" pitchFamily="34" charset="0"/>
              </a:rPr>
              <a:t>Model Training and Validation: </a:t>
            </a:r>
            <a:r>
              <a:rPr lang="en-US" sz="2000">
                <a:latin typeface="Arial" panose="020B0604020202020204" pitchFamily="34" charset="0"/>
                <a:cs typeface="Arial" panose="020B0604020202020204" pitchFamily="34" charset="0"/>
              </a:rPr>
              <a:t>Basic models can easily overfit to historical data, especially if not properly validated.</a:t>
            </a:r>
          </a:p>
          <a:p>
            <a:pPr marL="457200" indent="-457200" algn="just">
              <a:lnSpc>
                <a:spcPct val="100000"/>
              </a:lnSpc>
              <a:buFont typeface="+mj-lt"/>
              <a:buAutoNum type="arabicPeriod"/>
            </a:pPr>
            <a:r>
              <a:rPr lang="en-US" sz="2000" b="1">
                <a:latin typeface="Arial" panose="020B0604020202020204" pitchFamily="34" charset="0"/>
                <a:cs typeface="Arial" panose="020B0604020202020204" pitchFamily="34" charset="0"/>
              </a:rPr>
              <a:t>Computational Efficiency: </a:t>
            </a:r>
            <a:r>
              <a:rPr lang="en-US" sz="2000">
                <a:latin typeface="Arial" panose="020B0604020202020204" pitchFamily="34" charset="0"/>
                <a:cs typeface="Arial" panose="020B0604020202020204" pitchFamily="34" charset="0"/>
              </a:rPr>
              <a:t>Some existing models require significant computational resources and time, especially with large datasets.</a:t>
            </a:r>
          </a:p>
          <a:p>
            <a:pPr marL="457200" indent="-457200" algn="just">
              <a:lnSpc>
                <a:spcPct val="150000"/>
              </a:lnSpc>
              <a:buAutoNum type="arabicPeriod" startAt="5"/>
            </a:pPr>
            <a:r>
              <a:rPr lang="en-US" sz="2000" b="1">
                <a:latin typeface="Arial" panose="020B0604020202020204" pitchFamily="34" charset="0"/>
                <a:cs typeface="Arial" panose="020B0604020202020204" pitchFamily="34" charset="0"/>
              </a:rPr>
              <a:t>Usage of Basic Machine Learning Algorithms :</a:t>
            </a:r>
            <a:endParaRPr lang="en-US" sz="2000">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96568A51-67B4-4C42-B3CB-6ED03EDF706D}"/>
              </a:ext>
            </a:extLst>
          </p:cNvPr>
          <p:cNvSpPr txBox="1">
            <a:spLocks/>
          </p:cNvSpPr>
          <p:nvPr/>
        </p:nvSpPr>
        <p:spPr>
          <a:xfrm>
            <a:off x="996374" y="3833472"/>
            <a:ext cx="11195626" cy="25740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gn="just">
              <a:lnSpc>
                <a:spcPct val="100000"/>
              </a:lnSpc>
              <a:spcAft>
                <a:spcPts val="120"/>
              </a:spcAft>
              <a:buFont typeface="+mj-lt"/>
              <a:buAutoNum type="romanLcPeriod"/>
            </a:pPr>
            <a:r>
              <a:rPr lang="en-US" sz="2000" b="1">
                <a:latin typeface="Arial" panose="020B0604020202020204" pitchFamily="34" charset="0"/>
                <a:cs typeface="Arial" panose="020B0604020202020204" pitchFamily="34" charset="0"/>
              </a:rPr>
              <a:t>Simple Moving Average (SMA) &amp; Exponential Moving Average (EMA):</a:t>
            </a:r>
            <a:endParaRPr lang="en-US" sz="2000">
              <a:latin typeface="Arial" panose="020B0604020202020204" pitchFamily="34" charset="0"/>
              <a:cs typeface="Arial" panose="020B0604020202020204" pitchFamily="34" charset="0"/>
            </a:endParaRPr>
          </a:p>
          <a:p>
            <a:pPr lvl="1" algn="just">
              <a:spcAft>
                <a:spcPts val="120"/>
              </a:spcAft>
            </a:pPr>
            <a:r>
              <a:rPr lang="en-US">
                <a:latin typeface="Arial" panose="020B0604020202020204" pitchFamily="34" charset="0"/>
                <a:cs typeface="Arial" panose="020B0604020202020204" pitchFamily="34" charset="0"/>
              </a:rPr>
              <a:t>	Use historical stock prices to calculate average prices over a specified period.</a:t>
            </a:r>
            <a:endParaRPr lang="en-US" sz="1050">
              <a:latin typeface="Arial" panose="020B0604020202020204" pitchFamily="34" charset="0"/>
              <a:cs typeface="Arial" panose="020B0604020202020204" pitchFamily="34" charset="0"/>
            </a:endParaRPr>
          </a:p>
          <a:p>
            <a:pPr marL="514350" indent="-514350" algn="just">
              <a:lnSpc>
                <a:spcPct val="100000"/>
              </a:lnSpc>
              <a:spcAft>
                <a:spcPts val="120"/>
              </a:spcAft>
              <a:buFont typeface="+mj-lt"/>
              <a:buAutoNum type="romanLcPeriod"/>
            </a:pPr>
            <a:r>
              <a:rPr lang="en-US" sz="2000" b="1">
                <a:latin typeface="Arial" panose="020B0604020202020204" pitchFamily="34" charset="0"/>
                <a:cs typeface="Arial" panose="020B0604020202020204" pitchFamily="34" charset="0"/>
              </a:rPr>
              <a:t>Linear Regression:</a:t>
            </a:r>
            <a:endParaRPr lang="en-US" sz="2000">
              <a:latin typeface="Arial" panose="020B0604020202020204" pitchFamily="34" charset="0"/>
              <a:cs typeface="Arial" panose="020B0604020202020204" pitchFamily="34" charset="0"/>
            </a:endParaRPr>
          </a:p>
          <a:p>
            <a:pPr lvl="1" algn="just">
              <a:spcAft>
                <a:spcPts val="120"/>
              </a:spcAft>
            </a:pPr>
            <a:r>
              <a:rPr lang="en-US">
                <a:latin typeface="Arial" panose="020B0604020202020204" pitchFamily="34" charset="0"/>
                <a:cs typeface="Arial" panose="020B0604020202020204" pitchFamily="34" charset="0"/>
              </a:rPr>
              <a:t>	Models the relationship between stock prices and time or other variables.</a:t>
            </a:r>
            <a:endParaRPr lang="en-US" sz="1050">
              <a:latin typeface="Arial" panose="020B0604020202020204" pitchFamily="34" charset="0"/>
              <a:cs typeface="Arial" panose="020B0604020202020204" pitchFamily="34" charset="0"/>
            </a:endParaRPr>
          </a:p>
          <a:p>
            <a:pPr marL="514350" indent="-514350" algn="just">
              <a:lnSpc>
                <a:spcPct val="100000"/>
              </a:lnSpc>
              <a:spcAft>
                <a:spcPts val="120"/>
              </a:spcAft>
              <a:buFont typeface="+mj-lt"/>
              <a:buAutoNum type="romanLcPeriod"/>
            </a:pPr>
            <a:r>
              <a:rPr lang="en-US" sz="2000" b="1">
                <a:latin typeface="Arial" panose="020B0604020202020204" pitchFamily="34" charset="0"/>
                <a:cs typeface="Arial" panose="020B0604020202020204" pitchFamily="34" charset="0"/>
              </a:rPr>
              <a:t>Random Forests:</a:t>
            </a:r>
            <a:endParaRPr lang="en-US" sz="2000">
              <a:latin typeface="Arial" panose="020B0604020202020204" pitchFamily="34" charset="0"/>
              <a:cs typeface="Arial" panose="020B0604020202020204" pitchFamily="34" charset="0"/>
            </a:endParaRPr>
          </a:p>
          <a:p>
            <a:pPr lvl="1" algn="just">
              <a:spcAft>
                <a:spcPts val="120"/>
              </a:spcAft>
            </a:pPr>
            <a:r>
              <a:rPr lang="en-US">
                <a:latin typeface="Arial" panose="020B0604020202020204" pitchFamily="34" charset="0"/>
                <a:cs typeface="Arial" panose="020B0604020202020204" pitchFamily="34" charset="0"/>
              </a:rPr>
              <a:t>	Ensemble of decision trees to make predictions.</a:t>
            </a:r>
          </a:p>
        </p:txBody>
      </p:sp>
      <p:grpSp>
        <p:nvGrpSpPr>
          <p:cNvPr id="5" name="Group 4">
            <a:extLst>
              <a:ext uri="{FF2B5EF4-FFF2-40B4-BE49-F238E27FC236}">
                <a16:creationId xmlns:a16="http://schemas.microsoft.com/office/drawing/2014/main" id="{4D5AE907-9844-48F0-91AF-BE14DFA23D34}"/>
              </a:ext>
            </a:extLst>
          </p:cNvPr>
          <p:cNvGrpSpPr/>
          <p:nvPr/>
        </p:nvGrpSpPr>
        <p:grpSpPr>
          <a:xfrm>
            <a:off x="4544332" y="7138813"/>
            <a:ext cx="2876549" cy="4057650"/>
            <a:chOff x="4638160" y="1978188"/>
            <a:chExt cx="2876549" cy="4057650"/>
          </a:xfrm>
        </p:grpSpPr>
        <p:sp>
          <p:nvSpPr>
            <p:cNvPr id="7" name="Flowchart: Alternative Process 654631343">
              <a:extLst>
                <a:ext uri="{FF2B5EF4-FFF2-40B4-BE49-F238E27FC236}">
                  <a16:creationId xmlns:a16="http://schemas.microsoft.com/office/drawing/2014/main" id="{52EAF8E6-4417-47AE-9D16-891C657F2DC5}"/>
                </a:ext>
              </a:extLst>
            </p:cNvPr>
            <p:cNvSpPr/>
            <p:nvPr/>
          </p:nvSpPr>
          <p:spPr bwMode="auto">
            <a:xfrm>
              <a:off x="4638160" y="1978188"/>
              <a:ext cx="2876549" cy="4057650"/>
            </a:xfrm>
            <a:prstGeom prst="flowChartAlternateProcess">
              <a:avLst/>
            </a:prstGeom>
            <a:solidFill>
              <a:schemeClr val="tx1">
                <a:lumMod val="75000"/>
                <a:lumOff val="25000"/>
                <a:alpha val="25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pic>
          <p:nvPicPr>
            <p:cNvPr id="8" name="Picture 7">
              <a:extLst>
                <a:ext uri="{FF2B5EF4-FFF2-40B4-BE49-F238E27FC236}">
                  <a16:creationId xmlns:a16="http://schemas.microsoft.com/office/drawing/2014/main" id="{A9EBC2A0-7AA5-42DA-A4B9-5F4310BC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638" y="2579775"/>
              <a:ext cx="1990725" cy="2305050"/>
            </a:xfrm>
            <a:prstGeom prst="rect">
              <a:avLst/>
            </a:prstGeom>
          </p:spPr>
        </p:pic>
      </p:grpSp>
      <p:grpSp>
        <p:nvGrpSpPr>
          <p:cNvPr id="9" name="Group 8">
            <a:extLst>
              <a:ext uri="{FF2B5EF4-FFF2-40B4-BE49-F238E27FC236}">
                <a16:creationId xmlns:a16="http://schemas.microsoft.com/office/drawing/2014/main" id="{C3A9D52F-2390-4D81-82C8-A263D38632CD}"/>
              </a:ext>
            </a:extLst>
          </p:cNvPr>
          <p:cNvGrpSpPr/>
          <p:nvPr/>
        </p:nvGrpSpPr>
        <p:grpSpPr>
          <a:xfrm>
            <a:off x="-4506232" y="1755600"/>
            <a:ext cx="2876549" cy="4057650"/>
            <a:chOff x="799071" y="2043100"/>
            <a:chExt cx="2876549" cy="4057650"/>
          </a:xfrm>
        </p:grpSpPr>
        <p:sp>
          <p:nvSpPr>
            <p:cNvPr id="10" name="Flowchart: Alternative Process 654631343">
              <a:extLst>
                <a:ext uri="{FF2B5EF4-FFF2-40B4-BE49-F238E27FC236}">
                  <a16:creationId xmlns:a16="http://schemas.microsoft.com/office/drawing/2014/main" id="{B071D618-A43D-47DA-999E-93A380F256FF}"/>
                </a:ext>
              </a:extLst>
            </p:cNvPr>
            <p:cNvSpPr/>
            <p:nvPr/>
          </p:nvSpPr>
          <p:spPr bwMode="auto">
            <a:xfrm>
              <a:off x="799071" y="2043100"/>
              <a:ext cx="2876549" cy="4057650"/>
            </a:xfrm>
            <a:prstGeom prst="flowChartAlternateProcess">
              <a:avLst/>
            </a:prstGeom>
            <a:solidFill>
              <a:schemeClr val="tx1">
                <a:lumMod val="75000"/>
                <a:lumOff val="25000"/>
                <a:alpha val="19000"/>
              </a:schemeClr>
            </a:solidFill>
            <a:ln w="12700" cap="flat" cmpd="sng" algn="ctr">
              <a:noFill/>
              <a:prstDash val="sysDot"/>
              <a:miter lim="800000"/>
            </a:ln>
            <a:effectLst>
              <a:outerShdw blurRad="355600" dist="38100" dir="2700000" sx="106000" sy="106000" algn="tl" rotWithShape="0">
                <a:schemeClr val="tx1">
                  <a:alpha val="4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11" name="Group 10">
              <a:extLst>
                <a:ext uri="{FF2B5EF4-FFF2-40B4-BE49-F238E27FC236}">
                  <a16:creationId xmlns:a16="http://schemas.microsoft.com/office/drawing/2014/main" id="{26039F2A-495E-41D8-9025-A90A8367BD6D}"/>
                </a:ext>
              </a:extLst>
            </p:cNvPr>
            <p:cNvGrpSpPr/>
            <p:nvPr/>
          </p:nvGrpSpPr>
          <p:grpSpPr>
            <a:xfrm>
              <a:off x="1300163" y="2613112"/>
              <a:ext cx="2038350" cy="2698408"/>
              <a:chOff x="2114844" y="2613112"/>
              <a:chExt cx="2038350" cy="2698408"/>
            </a:xfrm>
          </p:grpSpPr>
          <p:pic>
            <p:nvPicPr>
              <p:cNvPr id="12" name="Picture 11">
                <a:extLst>
                  <a:ext uri="{FF2B5EF4-FFF2-40B4-BE49-F238E27FC236}">
                    <a16:creationId xmlns:a16="http://schemas.microsoft.com/office/drawing/2014/main" id="{3799ADD9-A67D-408E-B621-118327AB0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44" y="2613112"/>
                <a:ext cx="2038350" cy="2238375"/>
              </a:xfrm>
              <a:prstGeom prst="rect">
                <a:avLst/>
              </a:prstGeom>
            </p:spPr>
          </p:pic>
          <p:sp>
            <p:nvSpPr>
              <p:cNvPr id="13" name="TextBox 12">
                <a:extLst>
                  <a:ext uri="{FF2B5EF4-FFF2-40B4-BE49-F238E27FC236}">
                    <a16:creationId xmlns:a16="http://schemas.microsoft.com/office/drawing/2014/main" id="{5E9FF041-240D-4D90-A003-DA74FC5D17DA}"/>
                  </a:ext>
                </a:extLst>
              </p:cNvPr>
              <p:cNvSpPr txBox="1"/>
              <p:nvPr/>
            </p:nvSpPr>
            <p:spPr>
              <a:xfrm flipH="1">
                <a:off x="2277647" y="4726745"/>
                <a:ext cx="1712743" cy="584775"/>
              </a:xfrm>
              <a:prstGeom prst="rect">
                <a:avLst/>
              </a:prstGeom>
              <a:noFill/>
            </p:spPr>
            <p:txBody>
              <a:bodyPr wrap="square" rtlCol="0">
                <a:spAutoFit/>
              </a:bodyPr>
              <a:lstStyle/>
              <a:p>
                <a:r>
                  <a:rPr lang="en-US" sz="3200"/>
                  <a:t>PYTHON</a:t>
                </a:r>
              </a:p>
            </p:txBody>
          </p:sp>
        </p:grpSp>
      </p:grpSp>
      <p:grpSp>
        <p:nvGrpSpPr>
          <p:cNvPr id="14" name="Group 13">
            <a:extLst>
              <a:ext uri="{FF2B5EF4-FFF2-40B4-BE49-F238E27FC236}">
                <a16:creationId xmlns:a16="http://schemas.microsoft.com/office/drawing/2014/main" id="{D83630F2-468F-473D-B798-5D73DDDA2D91}"/>
              </a:ext>
            </a:extLst>
          </p:cNvPr>
          <p:cNvGrpSpPr/>
          <p:nvPr/>
        </p:nvGrpSpPr>
        <p:grpSpPr>
          <a:xfrm>
            <a:off x="13118119" y="1758983"/>
            <a:ext cx="3619727" cy="4122562"/>
            <a:chOff x="8125225" y="1978188"/>
            <a:chExt cx="3619727" cy="4122562"/>
          </a:xfrm>
        </p:grpSpPr>
        <p:sp>
          <p:nvSpPr>
            <p:cNvPr id="15" name="Flowchart: Alternative Process 1078788782">
              <a:extLst>
                <a:ext uri="{FF2B5EF4-FFF2-40B4-BE49-F238E27FC236}">
                  <a16:creationId xmlns:a16="http://schemas.microsoft.com/office/drawing/2014/main" id="{5B59105D-141E-4CCB-9997-40206ED4AEAD}"/>
                </a:ext>
              </a:extLst>
            </p:cNvPr>
            <p:cNvSpPr/>
            <p:nvPr/>
          </p:nvSpPr>
          <p:spPr bwMode="auto">
            <a:xfrm>
              <a:off x="8477250" y="1978188"/>
              <a:ext cx="2915679" cy="4122562"/>
            </a:xfrm>
            <a:prstGeom prst="flowChartAlternateProcess">
              <a:avLst/>
            </a:prstGeom>
            <a:solidFill>
              <a:srgbClr val="002060">
                <a:alpha val="70000"/>
              </a:srgbClr>
            </a:solidFill>
            <a:ln w="12700" cap="flat" cmpd="sng" algn="ctr">
              <a:noFill/>
              <a:prstDash val="sysDot"/>
              <a:miter lim="800000"/>
            </a:ln>
            <a:effectLst>
              <a:outerShdw blurRad="292100" dist="38100" dir="5400000" sx="106000" sy="106000" algn="t"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grpSp>
          <p:nvGrpSpPr>
            <p:cNvPr id="16" name="Group 15">
              <a:extLst>
                <a:ext uri="{FF2B5EF4-FFF2-40B4-BE49-F238E27FC236}">
                  <a16:creationId xmlns:a16="http://schemas.microsoft.com/office/drawing/2014/main" id="{D98B9BB2-3C8F-4741-AE09-709A7F6BA5F3}"/>
                </a:ext>
              </a:extLst>
            </p:cNvPr>
            <p:cNvGrpSpPr/>
            <p:nvPr/>
          </p:nvGrpSpPr>
          <p:grpSpPr bwMode="auto">
            <a:xfrm>
              <a:off x="8125225" y="2805865"/>
              <a:ext cx="3619727" cy="2467208"/>
              <a:chOff x="4007136" y="2610981"/>
              <a:chExt cx="4177726" cy="2834755"/>
            </a:xfrm>
          </p:grpSpPr>
          <p:pic>
            <p:nvPicPr>
              <p:cNvPr id="17" name="Picture 16">
                <a:extLst>
                  <a:ext uri="{FF2B5EF4-FFF2-40B4-BE49-F238E27FC236}">
                    <a16:creationId xmlns:a16="http://schemas.microsoft.com/office/drawing/2014/main" id="{B8839970-5F6B-4B19-9E30-21707337CE8A}"/>
                  </a:ext>
                </a:extLst>
              </p:cNvPr>
              <p:cNvPicPr>
                <a:picLocks noChangeAspect="1"/>
              </p:cNvPicPr>
              <p:nvPr/>
            </p:nvPicPr>
            <p:blipFill>
              <a:blip r:embed="rId4"/>
              <a:stretch/>
            </p:blipFill>
            <p:spPr bwMode="auto">
              <a:xfrm>
                <a:off x="4959752" y="2610981"/>
                <a:ext cx="2133598" cy="2098038"/>
              </a:xfrm>
              <a:prstGeom prst="rect">
                <a:avLst/>
              </a:prstGeom>
            </p:spPr>
          </p:pic>
          <p:sp>
            <p:nvSpPr>
              <p:cNvPr id="18" name="TextBox 9">
                <a:extLst>
                  <a:ext uri="{FF2B5EF4-FFF2-40B4-BE49-F238E27FC236}">
                    <a16:creationId xmlns:a16="http://schemas.microsoft.com/office/drawing/2014/main" id="{EAA69237-52FF-4A32-8BA3-49EE9D14CD90}"/>
                  </a:ext>
                </a:extLst>
              </p:cNvPr>
              <p:cNvSpPr txBox="1"/>
              <p:nvPr/>
            </p:nvSpPr>
            <p:spPr bwMode="auto">
              <a:xfrm>
                <a:off x="4007136" y="4905719"/>
                <a:ext cx="4177726" cy="540017"/>
              </a:xfrm>
              <a:prstGeom prst="rect">
                <a:avLst/>
              </a:prstGeom>
              <a:noFill/>
            </p:spPr>
            <p:txBody>
              <a:bodyPr wrap="square">
                <a:spAutoFit/>
              </a:bodyPr>
              <a:ls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lnSpc>
                    <a:spcPct val="107000"/>
                  </a:lnSpc>
                  <a:spcAft>
                    <a:spcPts val="799"/>
                  </a:spcAft>
                  <a:defRPr/>
                </a:pPr>
                <a:r>
                  <a:rPr lang="en-US" sz="2400" b="1" u="none">
                    <a:solidFill>
                      <a:srgbClr val="0097CC"/>
                    </a:solidFill>
                    <a:latin typeface="Calibri"/>
                    <a:ea typeface="Calibri"/>
                    <a:cs typeface="Times New Roman"/>
                  </a:rPr>
                  <a:t>Visual Studio Code</a:t>
                </a:r>
                <a:endParaRPr sz="1400" u="none">
                  <a:solidFill>
                    <a:srgbClr val="0097CC"/>
                  </a:solidFill>
                </a:endParaRPr>
              </a:p>
            </p:txBody>
          </p:sp>
        </p:grpSp>
      </p:grpSp>
      <p:sp>
        <p:nvSpPr>
          <p:cNvPr id="4" name="Slide Number Placeholder 3">
            <a:extLst>
              <a:ext uri="{FF2B5EF4-FFF2-40B4-BE49-F238E27FC236}">
                <a16:creationId xmlns:a16="http://schemas.microsoft.com/office/drawing/2014/main" id="{6F131E06-B6DF-9AAF-5E1C-697E74015089}"/>
              </a:ext>
            </a:extLst>
          </p:cNvPr>
          <p:cNvSpPr>
            <a:spLocks noGrp="1"/>
          </p:cNvSpPr>
          <p:nvPr>
            <p:ph type="sldNum" sz="quarter" idx="12"/>
          </p:nvPr>
        </p:nvSpPr>
        <p:spPr/>
        <p:txBody>
          <a:bodyPr/>
          <a:lstStyle/>
          <a:p>
            <a:fld id="{DB4585A6-D5D8-4CBE-80DA-57547AF60910}" type="slidenum">
              <a:rPr lang="en-IN" smtClean="0"/>
              <a:t>7</a:t>
            </a:fld>
            <a:endParaRPr lang="en-IN"/>
          </a:p>
        </p:txBody>
      </p:sp>
    </p:spTree>
    <p:extLst>
      <p:ext uri="{BB962C8B-B14F-4D97-AF65-F5344CB8AC3E}">
        <p14:creationId xmlns:p14="http://schemas.microsoft.com/office/powerpoint/2010/main" val="392053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E281-622A-43B0-9A7B-1F43202E24F4}"/>
              </a:ext>
            </a:extLst>
          </p:cNvPr>
          <p:cNvSpPr>
            <a:spLocks noGrp="1"/>
          </p:cNvSpPr>
          <p:nvPr>
            <p:ph type="title"/>
          </p:nvPr>
        </p:nvSpPr>
        <p:spPr>
          <a:xfrm>
            <a:off x="2933700" y="38100"/>
            <a:ext cx="6324600" cy="1325563"/>
          </a:xfrm>
        </p:spPr>
        <p:txBody>
          <a:bodyPr>
            <a:normAutofit/>
          </a:bodyPr>
          <a:lstStyle/>
          <a:p>
            <a:pPr algn="just"/>
            <a:r>
              <a:rPr lang="en-US" sz="3200" b="1">
                <a:latin typeface="+mn-lt"/>
                <a:cs typeface="Calibri"/>
              </a:rPr>
              <a:t>LIMITATIONS OF EXISTING SYSTEM:</a:t>
            </a:r>
            <a:endParaRPr lang="en-US" sz="3200">
              <a:latin typeface="+mn-lt"/>
            </a:endParaRPr>
          </a:p>
        </p:txBody>
      </p:sp>
      <p:sp>
        <p:nvSpPr>
          <p:cNvPr id="4" name="Rectangle 1">
            <a:extLst>
              <a:ext uri="{FF2B5EF4-FFF2-40B4-BE49-F238E27FC236}">
                <a16:creationId xmlns:a16="http://schemas.microsoft.com/office/drawing/2014/main" id="{4EFCB476-72DF-42B3-ACC8-6803FFA67C62}"/>
              </a:ext>
            </a:extLst>
          </p:cNvPr>
          <p:cNvSpPr>
            <a:spLocks noGrp="1" noChangeArrowheads="1"/>
          </p:cNvSpPr>
          <p:nvPr>
            <p:ph idx="1"/>
          </p:nvPr>
        </p:nvSpPr>
        <p:spPr bwMode="auto">
          <a:xfrm>
            <a:off x="323851" y="1154113"/>
            <a:ext cx="115824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Data Sources and Quality: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914400" marR="0" lvl="2"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Historical prices alone may not capture all factors influencing stock prices.</a:t>
            </a:r>
          </a:p>
          <a:p>
            <a:pPr marL="914400" marR="0" lvl="2"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Quality and completeness of historical data can vary, affecting model accuracy.</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Limited Features: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914400" marR="0" lvl="2"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Ignoring other important factors like macroeconomic indicators, news sentiment, and market events can lead to less accurate predictions.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Model Training and Validation: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914400" marR="0" lvl="2"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Overfitted models perform well on training data but poorly on unseen data, leading to unreliable predictions.</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Computational Efficiency:</a:t>
            </a:r>
            <a:endParaRPr kumimoji="0" lang="en-US" altLang="en-US" sz="1800" b="0" i="0" u="none" strike="noStrike" cap="none" normalizeH="0" baseline="0">
              <a:ln>
                <a:noFill/>
              </a:ln>
              <a:solidFill>
                <a:schemeClr val="tx1"/>
              </a:solidFill>
              <a:effectLst/>
              <a:latin typeface="Arial" panose="020B0604020202020204" pitchFamily="34" charset="0"/>
            </a:endParaRPr>
          </a:p>
          <a:p>
            <a:pPr marL="914400" marR="0" lvl="2"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High computational cost can make it difficult to scale and use in real-time applications.</a:t>
            </a:r>
          </a:p>
          <a:p>
            <a:pPr marL="342900" indent="-342900" algn="just" eaLnBrk="0" fontAlgn="base" hangingPunct="0">
              <a:lnSpc>
                <a:spcPct val="100000"/>
              </a:lnSpc>
              <a:spcBef>
                <a:spcPct val="0"/>
              </a:spcBef>
              <a:spcAft>
                <a:spcPct val="0"/>
              </a:spcAft>
              <a:buFont typeface="+mj-lt"/>
              <a:buAutoNum type="arabicPeriod"/>
            </a:pPr>
            <a:r>
              <a:rPr lang="en-US" sz="1800" b="1">
                <a:latin typeface="Arial" panose="020B0604020202020204" pitchFamily="34" charset="0"/>
                <a:cs typeface="Arial" panose="020B0604020202020204" pitchFamily="34" charset="0"/>
              </a:rPr>
              <a:t>Usage of Basic Machine Learning Algorithms :</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4A1E42C-859C-446E-9F19-54401F9FDB4A}"/>
              </a:ext>
            </a:extLst>
          </p:cNvPr>
          <p:cNvSpPr txBox="1">
            <a:spLocks noChangeArrowheads="1"/>
          </p:cNvSpPr>
          <p:nvPr/>
        </p:nvSpPr>
        <p:spPr bwMode="auto">
          <a:xfrm>
            <a:off x="723898" y="4618773"/>
            <a:ext cx="11182351"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4000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800" b="1" i="0" u="none" strike="noStrike" cap="none" normalizeH="0" baseline="0">
                <a:ln>
                  <a:noFill/>
                </a:ln>
                <a:solidFill>
                  <a:schemeClr val="tx1"/>
                </a:solidFill>
                <a:effectLst/>
                <a:latin typeface="Arial" panose="020B0604020202020204" pitchFamily="34" charset="0"/>
              </a:rPr>
              <a:t>Simple Moving Average (SMA) &amp; Exponential Moving Average (EMA):</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Lagging indicators: They reflect past prices and are slow to react to recent changes.</a:t>
            </a:r>
          </a:p>
          <a:p>
            <a:pPr marL="400050" marR="0" lvl="0" indent="-4000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800" b="1" i="0" u="none" strike="noStrike" cap="none" normalizeH="0" baseline="0">
                <a:ln>
                  <a:noFill/>
                </a:ln>
                <a:solidFill>
                  <a:schemeClr val="tx1"/>
                </a:solidFill>
                <a:effectLst/>
                <a:latin typeface="Arial" panose="020B0604020202020204" pitchFamily="34" charset="0"/>
              </a:rPr>
              <a:t>Linear Regression: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Assumes a linear relationship which may not hold in real-world scenarios.</a:t>
            </a:r>
          </a:p>
          <a:p>
            <a:pPr marL="400050" marR="0" lvl="0" indent="-4000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800" b="1" i="0" u="none" strike="noStrike" cap="none" normalizeH="0" baseline="0">
                <a:ln>
                  <a:noFill/>
                </a:ln>
                <a:solidFill>
                  <a:schemeClr val="tx1"/>
                </a:solidFill>
                <a:effectLst/>
                <a:latin typeface="Arial" panose="020B0604020202020204" pitchFamily="34" charset="0"/>
              </a:rPr>
              <a:t>Random Forests: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a:ln>
                  <a:noFill/>
                </a:ln>
                <a:solidFill>
                  <a:schemeClr val="tx1"/>
                </a:solidFill>
                <a:effectLst/>
                <a:latin typeface="Arial" panose="020B0604020202020204" pitchFamily="34" charset="0"/>
              </a:rPr>
              <a:t>Can become computationally expensive with large datasets.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indent="0" algn="just">
              <a:lnSpc>
                <a:spcPct val="150000"/>
              </a:lnSpc>
              <a:buNone/>
            </a:pPr>
            <a:endParaRPr lang="en-US" sz="1800" b="1">
              <a:latin typeface="Arial" panose="020B0604020202020204" pitchFamily="34" charset="0"/>
              <a:cs typeface="Arial" panose="020B0604020202020204" pitchFamily="34" charset="0"/>
            </a:endParaRPr>
          </a:p>
        </p:txBody>
      </p:sp>
      <p:pic>
        <p:nvPicPr>
          <p:cNvPr id="6" name="Picture 5" descr="A red bull with horns&#10;&#10;Description automatically generated">
            <a:extLst>
              <a:ext uri="{FF2B5EF4-FFF2-40B4-BE49-F238E27FC236}">
                <a16:creationId xmlns:a16="http://schemas.microsoft.com/office/drawing/2014/main" id="{A04E80E3-C682-49D7-A1CB-489FD91C0C01}"/>
              </a:ext>
            </a:extLst>
          </p:cNvPr>
          <p:cNvPicPr>
            <a:picLocks noChangeAspect="1"/>
          </p:cNvPicPr>
          <p:nvPr/>
        </p:nvPicPr>
        <p:blipFill>
          <a:blip r:embed="rId2"/>
          <a:stretch>
            <a:fillRect/>
          </a:stretch>
        </p:blipFill>
        <p:spPr>
          <a:xfrm>
            <a:off x="11906249" y="-92868"/>
            <a:ext cx="4785493" cy="4664189"/>
          </a:xfrm>
          <a:prstGeom prst="rect">
            <a:avLst/>
          </a:prstGeom>
        </p:spPr>
      </p:pic>
      <p:sp>
        <p:nvSpPr>
          <p:cNvPr id="7" name="Slide Number Placeholder 6">
            <a:extLst>
              <a:ext uri="{FF2B5EF4-FFF2-40B4-BE49-F238E27FC236}">
                <a16:creationId xmlns:a16="http://schemas.microsoft.com/office/drawing/2014/main" id="{95626B0C-FC7C-92F5-A198-C3B259C213DC}"/>
              </a:ext>
            </a:extLst>
          </p:cNvPr>
          <p:cNvSpPr>
            <a:spLocks noGrp="1"/>
          </p:cNvSpPr>
          <p:nvPr>
            <p:ph type="sldNum" sz="quarter" idx="12"/>
          </p:nvPr>
        </p:nvSpPr>
        <p:spPr/>
        <p:txBody>
          <a:bodyPr/>
          <a:lstStyle/>
          <a:p>
            <a:fld id="{DB4585A6-D5D8-4CBE-80DA-57547AF60910}" type="slidenum">
              <a:rPr lang="en-IN" smtClean="0"/>
              <a:t>8</a:t>
            </a:fld>
            <a:endParaRPr lang="en-IN"/>
          </a:p>
        </p:txBody>
      </p:sp>
    </p:spTree>
    <p:extLst>
      <p:ext uri="{BB962C8B-B14F-4D97-AF65-F5344CB8AC3E}">
        <p14:creationId xmlns:p14="http://schemas.microsoft.com/office/powerpoint/2010/main" val="176811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97431-2B5E-FABA-7A82-90C8F815CE15}"/>
              </a:ext>
            </a:extLst>
          </p:cNvPr>
          <p:cNvSpPr txBox="1"/>
          <p:nvPr/>
        </p:nvSpPr>
        <p:spPr>
          <a:xfrm>
            <a:off x="505642" y="460945"/>
            <a:ext cx="40851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PROPOSED SYSTEM:</a:t>
            </a:r>
          </a:p>
        </p:txBody>
      </p:sp>
      <p:graphicFrame>
        <p:nvGraphicFramePr>
          <p:cNvPr id="4" name="Table 3">
            <a:extLst>
              <a:ext uri="{FF2B5EF4-FFF2-40B4-BE49-F238E27FC236}">
                <a16:creationId xmlns:a16="http://schemas.microsoft.com/office/drawing/2014/main" id="{E4C382D1-C35F-3E39-6687-243DB686C1E5}"/>
              </a:ext>
            </a:extLst>
          </p:cNvPr>
          <p:cNvGraphicFramePr>
            <a:graphicFrameLocks noGrp="1"/>
          </p:cNvGraphicFramePr>
          <p:nvPr>
            <p:extLst>
              <p:ext uri="{D42A27DB-BD31-4B8C-83A1-F6EECF244321}">
                <p14:modId xmlns:p14="http://schemas.microsoft.com/office/powerpoint/2010/main" val="3593258050"/>
              </p:ext>
            </p:extLst>
          </p:nvPr>
        </p:nvGraphicFramePr>
        <p:xfrm>
          <a:off x="505641" y="1268790"/>
          <a:ext cx="7223981" cy="2743200"/>
        </p:xfrm>
        <a:graphic>
          <a:graphicData uri="http://schemas.openxmlformats.org/drawingml/2006/table">
            <a:tbl>
              <a:tblPr firstRow="1" firstCol="1" bandRow="1">
                <a:tableStyleId>{5C22544A-7EE6-4342-B048-85BDC9FD1C3A}</a:tableStyleId>
              </a:tblPr>
              <a:tblGrid>
                <a:gridCol w="7223981">
                  <a:extLst>
                    <a:ext uri="{9D8B030D-6E8A-4147-A177-3AD203B41FA5}">
                      <a16:colId xmlns:a16="http://schemas.microsoft.com/office/drawing/2014/main" val="4050444265"/>
                    </a:ext>
                  </a:extLst>
                </a:gridCol>
              </a:tblGrid>
              <a:tr h="0">
                <a:tc>
                  <a:txBody>
                    <a:bodyPr/>
                    <a:lstStyle/>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b="1">
                          <a:solidFill>
                            <a:schemeClr val="tx1"/>
                          </a:solidFill>
                        </a:rPr>
                        <a:t>Innovative Approach:</a:t>
                      </a:r>
                      <a:endParaRPr lang="en-US">
                        <a:solidFill>
                          <a:schemeClr val="tx1"/>
                        </a:solidFill>
                      </a:endParaRPr>
                    </a:p>
                    <a:p>
                      <a:pPr algn="just">
                        <a:buFont typeface="+mj-lt"/>
                        <a:buNone/>
                      </a:pPr>
                      <a:r>
                        <a:rPr lang="en-US" b="1">
                          <a:solidFill>
                            <a:schemeClr val="tx1"/>
                          </a:solidFill>
                        </a:rPr>
                        <a:t>Using Recurrent Neural Networks (RNNs):</a:t>
                      </a:r>
                      <a:endParaRPr lang="en-US">
                        <a:solidFill>
                          <a:schemeClr val="tx1"/>
                        </a:solidFill>
                      </a:endParaRPr>
                    </a:p>
                    <a:p>
                      <a:pPr marL="742950" lvl="1" indent="-285750" algn="just">
                        <a:buFont typeface="+mj-lt"/>
                        <a:buAutoNum type="arabicPeriod"/>
                      </a:pPr>
                      <a:r>
                        <a:rPr lang="en-US" b="0">
                          <a:solidFill>
                            <a:schemeClr val="tx1"/>
                          </a:solidFill>
                        </a:rPr>
                        <a:t>Specialized for sequential data and can capture temporal dependencies.</a:t>
                      </a:r>
                    </a:p>
                    <a:p>
                      <a:pPr marL="742950" lvl="1" indent="-285750" algn="just">
                        <a:buFont typeface="+mj-lt"/>
                        <a:buAutoNum type="arabicPeriod"/>
                      </a:pPr>
                      <a:r>
                        <a:rPr lang="en-US" b="1">
                          <a:solidFill>
                            <a:schemeClr val="tx1"/>
                          </a:solidFill>
                        </a:rPr>
                        <a:t>Long Short-Term Memory (LSTM):</a:t>
                      </a:r>
                      <a:endParaRPr lang="en-US">
                        <a:solidFill>
                          <a:schemeClr val="tx1"/>
                        </a:solidFill>
                      </a:endParaRPr>
                    </a:p>
                    <a:p>
                      <a:pPr marL="1143000" lvl="2" indent="-228600" algn="just">
                        <a:buFont typeface="+mj-lt"/>
                        <a:buAutoNum type="arabicPeriod"/>
                      </a:pPr>
                      <a:r>
                        <a:rPr lang="en-US" b="0">
                          <a:solidFill>
                            <a:schemeClr val="tx1"/>
                          </a:solidFill>
                        </a:rPr>
                        <a:t>Designed to remember long-term dependencies and prevent the vanishing gradient problem.</a:t>
                      </a:r>
                    </a:p>
                    <a:p>
                      <a:pPr marL="742950" lvl="1" indent="-285750" algn="just">
                        <a:buFont typeface="+mj-lt"/>
                        <a:buAutoNum type="arabicPeriod"/>
                      </a:pPr>
                      <a:r>
                        <a:rPr lang="en-US" b="1">
                          <a:solidFill>
                            <a:schemeClr val="tx1"/>
                          </a:solidFill>
                        </a:rPr>
                        <a:t>Gated Recurrent Unit (GRU):</a:t>
                      </a:r>
                      <a:endParaRPr lang="en-US">
                        <a:solidFill>
                          <a:schemeClr val="tx1"/>
                        </a:solidFill>
                      </a:endParaRPr>
                    </a:p>
                    <a:p>
                      <a:pPr marL="1143000" lvl="2" indent="-228600" algn="just">
                        <a:buFont typeface="+mj-lt"/>
                        <a:buAutoNum type="arabicPeriod"/>
                      </a:pPr>
                      <a:r>
                        <a:rPr lang="en-US" b="0">
                          <a:solidFill>
                            <a:schemeClr val="tx1"/>
                          </a:solidFill>
                        </a:rPr>
                        <a:t>Similar to LSTM but with a simpler architecture and fewer parameters.</a:t>
                      </a:r>
                    </a:p>
                  </a:txBody>
                  <a:tcPr marL="68580" marR="68580" marT="0" marB="0" anchor="ctr">
                    <a:lnL>
                      <a:noFill/>
                    </a:lnL>
                    <a:lnR>
                      <a:noFill/>
                    </a:lnR>
                    <a:lnT>
                      <a:noFill/>
                    </a:lnT>
                    <a:lnB>
                      <a:noFill/>
                    </a:lnB>
                    <a:noFill/>
                  </a:tcPr>
                </a:tc>
                <a:extLst>
                  <a:ext uri="{0D108BD9-81ED-4DB2-BD59-A6C34878D82A}">
                    <a16:rowId xmlns:a16="http://schemas.microsoft.com/office/drawing/2014/main" val="1526861790"/>
                  </a:ext>
                </a:extLst>
              </a:tr>
            </a:tbl>
          </a:graphicData>
        </a:graphic>
      </p:graphicFrame>
      <p:pic>
        <p:nvPicPr>
          <p:cNvPr id="6" name="Picture 5" descr="A red bull with horns&#10;&#10;Description automatically generated">
            <a:extLst>
              <a:ext uri="{FF2B5EF4-FFF2-40B4-BE49-F238E27FC236}">
                <a16:creationId xmlns:a16="http://schemas.microsoft.com/office/drawing/2014/main" id="{D74782C7-2DEE-AB2D-C458-E825DDDC4A2C}"/>
              </a:ext>
            </a:extLst>
          </p:cNvPr>
          <p:cNvPicPr>
            <a:picLocks noChangeAspect="1"/>
          </p:cNvPicPr>
          <p:nvPr/>
        </p:nvPicPr>
        <p:blipFill>
          <a:blip r:embed="rId2"/>
          <a:stretch>
            <a:fillRect/>
          </a:stretch>
        </p:blipFill>
        <p:spPr>
          <a:xfrm>
            <a:off x="7729622" y="285750"/>
            <a:ext cx="4785493" cy="4664189"/>
          </a:xfrm>
          <a:prstGeom prst="rect">
            <a:avLst/>
          </a:prstGeom>
        </p:spPr>
      </p:pic>
      <p:graphicFrame>
        <p:nvGraphicFramePr>
          <p:cNvPr id="5" name="Table 4">
            <a:extLst>
              <a:ext uri="{FF2B5EF4-FFF2-40B4-BE49-F238E27FC236}">
                <a16:creationId xmlns:a16="http://schemas.microsoft.com/office/drawing/2014/main" id="{23D98519-F826-460E-9D76-A7E95C128FD5}"/>
              </a:ext>
            </a:extLst>
          </p:cNvPr>
          <p:cNvGraphicFramePr>
            <a:graphicFrameLocks noGrp="1"/>
          </p:cNvGraphicFramePr>
          <p:nvPr>
            <p:extLst>
              <p:ext uri="{D42A27DB-BD31-4B8C-83A1-F6EECF244321}">
                <p14:modId xmlns:p14="http://schemas.microsoft.com/office/powerpoint/2010/main" val="3876967825"/>
              </p:ext>
            </p:extLst>
          </p:nvPr>
        </p:nvGraphicFramePr>
        <p:xfrm>
          <a:off x="906216" y="4211604"/>
          <a:ext cx="10379567" cy="2468880"/>
        </p:xfrm>
        <a:graphic>
          <a:graphicData uri="http://schemas.openxmlformats.org/drawingml/2006/table">
            <a:tbl>
              <a:tblPr firstRow="1" firstCol="1" bandRow="1">
                <a:tableStyleId>{5C22544A-7EE6-4342-B048-85BDC9FD1C3A}</a:tableStyleId>
              </a:tblPr>
              <a:tblGrid>
                <a:gridCol w="10379567">
                  <a:extLst>
                    <a:ext uri="{9D8B030D-6E8A-4147-A177-3AD203B41FA5}">
                      <a16:colId xmlns:a16="http://schemas.microsoft.com/office/drawing/2014/main" val="4050444265"/>
                    </a:ext>
                  </a:extLst>
                </a:gridCol>
              </a:tblGrid>
              <a:tr h="0">
                <a:tc>
                  <a:txBody>
                    <a:bodyPr/>
                    <a:lstStyle/>
                    <a:p>
                      <a:r>
                        <a:rPr lang="en-US" b="1">
                          <a:solidFill>
                            <a:schemeClr val="tx1"/>
                          </a:solidFill>
                        </a:rPr>
                        <a:t>Advantages:</a:t>
                      </a:r>
                      <a:endParaRPr lang="en-US">
                        <a:solidFill>
                          <a:schemeClr val="tx1"/>
                        </a:solidFill>
                      </a:endParaRPr>
                    </a:p>
                    <a:p>
                      <a:r>
                        <a:rPr lang="en-US" b="1">
                          <a:solidFill>
                            <a:schemeClr val="tx1"/>
                          </a:solidFill>
                        </a:rPr>
                        <a:t>Better Temporal Understanding:</a:t>
                      </a:r>
                      <a:endParaRPr lang="en-US">
                        <a:solidFill>
                          <a:schemeClr val="tx1"/>
                        </a:solidFill>
                      </a:endParaRPr>
                    </a:p>
                    <a:p>
                      <a:pPr lvl="1"/>
                      <a:r>
                        <a:rPr lang="en-US" b="0">
                          <a:solidFill>
                            <a:schemeClr val="tx1"/>
                          </a:solidFill>
                        </a:rPr>
                        <a:t>LSTM and GRU can remember and use information from earlier in the sequence, leading to better performance in stock price prediction.</a:t>
                      </a:r>
                    </a:p>
                    <a:p>
                      <a:r>
                        <a:rPr lang="en-US" b="1">
                          <a:solidFill>
                            <a:schemeClr val="tx1"/>
                          </a:solidFill>
                        </a:rPr>
                        <a:t>Adaptability:</a:t>
                      </a:r>
                      <a:endParaRPr lang="en-US">
                        <a:solidFill>
                          <a:schemeClr val="tx1"/>
                        </a:solidFill>
                      </a:endParaRPr>
                    </a:p>
                    <a:p>
                      <a:pPr lvl="1"/>
                      <a:r>
                        <a:rPr lang="en-US" b="0">
                          <a:solidFill>
                            <a:schemeClr val="tx1"/>
                          </a:solidFill>
                        </a:rPr>
                        <a:t>These models can adapt to new patterns and changes in the market faster than traditional models.</a:t>
                      </a:r>
                    </a:p>
                    <a:p>
                      <a:r>
                        <a:rPr lang="en-US" b="1">
                          <a:solidFill>
                            <a:schemeClr val="tx1"/>
                          </a:solidFill>
                        </a:rPr>
                        <a:t>Non-linear Relationships:</a:t>
                      </a:r>
                      <a:endParaRPr lang="en-US">
                        <a:solidFill>
                          <a:schemeClr val="tx1"/>
                        </a:solidFill>
                      </a:endParaRPr>
                    </a:p>
                    <a:p>
                      <a:pPr lvl="1"/>
                      <a:r>
                        <a:rPr lang="en-US" b="0">
                          <a:solidFill>
                            <a:schemeClr val="tx1"/>
                          </a:solidFill>
                        </a:rPr>
                        <a:t>Can capture complex, non-linear relationships between variables, providing more accurate predictions.</a:t>
                      </a:r>
                    </a:p>
                    <a:p>
                      <a:pPr marL="0" marR="0" lvl="0" indent="0" algn="just" defTabSz="914400" rtl="0" eaLnBrk="1" fontAlgn="auto" latinLnBrk="0" hangingPunct="1">
                        <a:lnSpc>
                          <a:spcPct val="100000"/>
                        </a:lnSpc>
                        <a:spcBef>
                          <a:spcPts val="0"/>
                        </a:spcBef>
                        <a:spcAft>
                          <a:spcPts val="0"/>
                        </a:spcAft>
                        <a:buClrTx/>
                        <a:buSzTx/>
                        <a:buFont typeface="+mj-lt"/>
                        <a:buNone/>
                        <a:tabLst/>
                        <a:defRPr/>
                      </a:pPr>
                      <a:endParaRPr lang="en-US" b="0">
                        <a:solidFill>
                          <a:schemeClr val="tx1"/>
                        </a:solidFill>
                      </a:endParaRPr>
                    </a:p>
                  </a:txBody>
                  <a:tcPr marL="68580" marR="68580" marT="0" marB="0" anchor="ctr">
                    <a:lnL>
                      <a:noFill/>
                    </a:lnL>
                    <a:lnR>
                      <a:noFill/>
                    </a:lnR>
                    <a:lnT>
                      <a:noFill/>
                    </a:lnT>
                    <a:lnB>
                      <a:noFill/>
                    </a:lnB>
                    <a:noFill/>
                  </a:tcPr>
                </a:tc>
                <a:extLst>
                  <a:ext uri="{0D108BD9-81ED-4DB2-BD59-A6C34878D82A}">
                    <a16:rowId xmlns:a16="http://schemas.microsoft.com/office/drawing/2014/main" val="1526861790"/>
                  </a:ext>
                </a:extLst>
              </a:tr>
            </a:tbl>
          </a:graphicData>
        </a:graphic>
      </p:graphicFrame>
      <mc:AlternateContent xmlns:mc="http://schemas.openxmlformats.org/markup-compatibility/2006">
        <mc:Choice xmlns:am3d="http://schemas.microsoft.com/office/drawing/2017/model3d" Requires="am3d">
          <p:graphicFrame>
            <p:nvGraphicFramePr>
              <p:cNvPr id="7" name="3D Model 6" descr="Cpu">
                <a:extLst>
                  <a:ext uri="{FF2B5EF4-FFF2-40B4-BE49-F238E27FC236}">
                    <a16:creationId xmlns:a16="http://schemas.microsoft.com/office/drawing/2014/main" id="{262654FE-BD3E-4C17-A003-843670EF0D54}"/>
                  </a:ext>
                </a:extLst>
              </p:cNvPr>
              <p:cNvGraphicFramePr>
                <a:graphicFrameLocks noChangeAspect="1"/>
              </p:cNvGraphicFramePr>
              <p:nvPr>
                <p:extLst>
                  <p:ext uri="{D42A27DB-BD31-4B8C-83A1-F6EECF244321}">
                    <p14:modId xmlns:p14="http://schemas.microsoft.com/office/powerpoint/2010/main" val="546154562"/>
                  </p:ext>
                </p:extLst>
              </p:nvPr>
            </p:nvGraphicFramePr>
            <p:xfrm>
              <a:off x="7654299" y="7228413"/>
              <a:ext cx="3102175" cy="2852743"/>
            </p:xfrm>
            <a:graphic>
              <a:graphicData uri="http://schemas.microsoft.com/office/drawing/2017/model3d">
                <am3d:model3d r:embed="rId3">
                  <am3d:spPr>
                    <a:xfrm>
                      <a:off x="0" y="0"/>
                      <a:ext cx="3102175" cy="2852743"/>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3557292" ay="-2135757" az="-8135020"/>
                    <am3d:postTrans dx="0" dy="0" dz="0"/>
                  </am3d:trans>
                  <am3d:raster rName="Office3DRenderer" rVer="16.0.8326">
                    <am3d:blip r:embed="rId4"/>
                  </am3d:raster>
                  <am3d:objViewport viewportSz="32240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pu">
                <a:extLst>
                  <a:ext uri="{FF2B5EF4-FFF2-40B4-BE49-F238E27FC236}">
                    <a16:creationId xmlns:a16="http://schemas.microsoft.com/office/drawing/2014/main" id="{262654FE-BD3E-4C17-A003-843670EF0D54}"/>
                  </a:ext>
                </a:extLst>
              </p:cNvPr>
              <p:cNvPicPr>
                <a:picLocks noGrp="1" noRot="1" noChangeAspect="1" noMove="1" noResize="1" noEditPoints="1" noAdjustHandles="1" noChangeArrowheads="1" noChangeShapeType="1" noCrop="1"/>
              </p:cNvPicPr>
              <p:nvPr/>
            </p:nvPicPr>
            <p:blipFill>
              <a:blip r:embed="rId4"/>
              <a:stretch>
                <a:fillRect/>
              </a:stretch>
            </p:blipFill>
            <p:spPr>
              <a:xfrm>
                <a:off x="7654299" y="7228413"/>
                <a:ext cx="3102175" cy="28527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Laptop Computer">
                <a:extLst>
                  <a:ext uri="{FF2B5EF4-FFF2-40B4-BE49-F238E27FC236}">
                    <a16:creationId xmlns:a16="http://schemas.microsoft.com/office/drawing/2014/main" id="{EF7798ED-406E-4879-92F9-FAB34708B84B}"/>
                  </a:ext>
                </a:extLst>
              </p:cNvPr>
              <p:cNvGraphicFramePr>
                <a:graphicFrameLocks noChangeAspect="1"/>
              </p:cNvGraphicFramePr>
              <p:nvPr>
                <p:extLst>
                  <p:ext uri="{D42A27DB-BD31-4B8C-83A1-F6EECF244321}">
                    <p14:modId xmlns:p14="http://schemas.microsoft.com/office/powerpoint/2010/main" val="3440504019"/>
                  </p:ext>
                </p:extLst>
              </p:nvPr>
            </p:nvGraphicFramePr>
            <p:xfrm>
              <a:off x="1793551" y="7305717"/>
              <a:ext cx="3017413" cy="2561875"/>
            </p:xfrm>
            <a:graphic>
              <a:graphicData uri="http://schemas.microsoft.com/office/drawing/2017/model3d">
                <am3d:model3d r:embed="rId5">
                  <am3d:spPr>
                    <a:xfrm>
                      <a:off x="0" y="0"/>
                      <a:ext cx="3017413" cy="2561875"/>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3443155" ay="-1849310" az="-8478903"/>
                    <am3d:postTrans dx="0" dy="0" dz="0"/>
                  </am3d:trans>
                  <am3d:raster rName="Office3DRenderer" rVer="16.0.8326">
                    <am3d:blip r:embed="rId6"/>
                  </am3d:raster>
                  <am3d:objViewport viewportSz="3131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Laptop Computer">
                <a:extLst>
                  <a:ext uri="{FF2B5EF4-FFF2-40B4-BE49-F238E27FC236}">
                    <a16:creationId xmlns:a16="http://schemas.microsoft.com/office/drawing/2014/main" id="{EF7798ED-406E-4879-92F9-FAB34708B84B}"/>
                  </a:ext>
                </a:extLst>
              </p:cNvPr>
              <p:cNvPicPr>
                <a:picLocks noGrp="1" noRot="1" noChangeAspect="1" noMove="1" noResize="1" noEditPoints="1" noAdjustHandles="1" noChangeArrowheads="1" noChangeShapeType="1" noCrop="1"/>
              </p:cNvPicPr>
              <p:nvPr/>
            </p:nvPicPr>
            <p:blipFill>
              <a:blip r:embed="rId6"/>
              <a:stretch>
                <a:fillRect/>
              </a:stretch>
            </p:blipFill>
            <p:spPr>
              <a:xfrm>
                <a:off x="1793551" y="7305717"/>
                <a:ext cx="3017413" cy="2561875"/>
              </a:xfrm>
              <a:prstGeom prst="rect">
                <a:avLst/>
              </a:prstGeom>
            </p:spPr>
          </p:pic>
        </mc:Fallback>
      </mc:AlternateContent>
      <p:sp>
        <p:nvSpPr>
          <p:cNvPr id="9" name="Slide Number Placeholder 8">
            <a:extLst>
              <a:ext uri="{FF2B5EF4-FFF2-40B4-BE49-F238E27FC236}">
                <a16:creationId xmlns:a16="http://schemas.microsoft.com/office/drawing/2014/main" id="{F8CC6F61-B5B1-2D9F-08F5-45B14C840194}"/>
              </a:ext>
            </a:extLst>
          </p:cNvPr>
          <p:cNvSpPr>
            <a:spLocks noGrp="1"/>
          </p:cNvSpPr>
          <p:nvPr>
            <p:ph type="sldNum" sz="quarter" idx="12"/>
          </p:nvPr>
        </p:nvSpPr>
        <p:spPr/>
        <p:txBody>
          <a:bodyPr/>
          <a:lstStyle/>
          <a:p>
            <a:fld id="{DB4585A6-D5D8-4CBE-80DA-57547AF60910}" type="slidenum">
              <a:rPr lang="en-IN" smtClean="0"/>
              <a:t>9</a:t>
            </a:fld>
            <a:endParaRPr lang="en-IN"/>
          </a:p>
        </p:txBody>
      </p:sp>
    </p:spTree>
    <p:extLst>
      <p:ext uri="{BB962C8B-B14F-4D97-AF65-F5344CB8AC3E}">
        <p14:creationId xmlns:p14="http://schemas.microsoft.com/office/powerpoint/2010/main" val="316928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1241</Words>
  <Application>Microsoft Office PowerPoint</Application>
  <PresentationFormat>Widescreen</PresentationFormat>
  <Paragraphs>149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Calibri Light</vt:lpstr>
      <vt:lpstr>Consolas</vt:lpstr>
      <vt:lpstr>Office Theme</vt:lpstr>
      <vt:lpstr>PowerPoint Presentation</vt:lpstr>
      <vt:lpstr>CONTENTS:</vt:lpstr>
      <vt:lpstr>ABSTRACT:</vt:lpstr>
      <vt:lpstr>PowerPoint Presentation</vt:lpstr>
      <vt:lpstr>USED TECHNOLOGIES</vt:lpstr>
      <vt:lpstr>USED TECHNOLOGIES</vt:lpstr>
      <vt:lpstr>EXISTING SYSTEM:</vt:lpstr>
      <vt:lpstr>LIMITATIONS OF EXISTING SYSTEM:</vt:lpstr>
      <vt:lpstr>PowerPoint Presentation</vt:lpstr>
      <vt:lpstr>UML DIAGRAMS</vt:lpstr>
      <vt:lpstr>System Architecture </vt:lpstr>
      <vt:lpstr>USE CASE DIAGRAM</vt:lpstr>
      <vt:lpstr>CLASS DIAGRAM</vt:lpstr>
      <vt:lpstr>SEQUENCE DIAGRAM</vt:lpstr>
      <vt:lpstr>PowerPoint Presentation</vt:lpstr>
      <vt:lpstr>UML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sricharan reddy</dc:creator>
  <cp:lastModifiedBy>Bochkar Nikhith</cp:lastModifiedBy>
  <cp:revision>2</cp:revision>
  <dcterms:created xsi:type="dcterms:W3CDTF">2024-07-31T12:10:25Z</dcterms:created>
  <dcterms:modified xsi:type="dcterms:W3CDTF">2024-11-21T04:34:52Z</dcterms:modified>
</cp:coreProperties>
</file>